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2" r:id="rId2"/>
    <p:sldId id="295" r:id="rId3"/>
    <p:sldId id="296" r:id="rId4"/>
    <p:sldId id="297" r:id="rId5"/>
    <p:sldId id="298" r:id="rId6"/>
    <p:sldId id="299" r:id="rId7"/>
    <p:sldId id="301" r:id="rId8"/>
    <p:sldId id="300" r:id="rId9"/>
    <p:sldId id="302" r:id="rId10"/>
    <p:sldId id="303" r:id="rId11"/>
    <p:sldId id="304" r:id="rId12"/>
    <p:sldId id="306" r:id="rId13"/>
    <p:sldId id="305" r:id="rId14"/>
    <p:sldId id="307" r:id="rId15"/>
    <p:sldId id="308" r:id="rId16"/>
    <p:sldId id="309" r:id="rId17"/>
    <p:sldId id="310" r:id="rId18"/>
    <p:sldId id="311" r:id="rId19"/>
    <p:sldId id="312" r:id="rId20"/>
  </p:sldIdLst>
  <p:sldSz cx="10691813" cy="75596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0700"/>
    <a:srgbClr val="9C704B"/>
    <a:srgbClr val="0B0000"/>
    <a:srgbClr val="551500"/>
    <a:srgbClr val="CC0099"/>
    <a:srgbClr val="CD3F73"/>
    <a:srgbClr val="FF3399"/>
    <a:srgbClr val="008080"/>
    <a:srgbClr val="023C44"/>
    <a:srgbClr val="005A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2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97A83-3C8D-4900-9E28-1C2A6DDD9C1A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5288" y="857250"/>
            <a:ext cx="32734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E519C-42E9-4099-9774-8DBA09C1F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606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44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8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957" y="0"/>
            <a:ext cx="4860856" cy="7555588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5691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957" y="0"/>
            <a:ext cx="4860856" cy="7555588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957" y="-3567"/>
            <a:ext cx="4860856" cy="7555588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9957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957" y="0"/>
            <a:ext cx="4860856" cy="7555588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68515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957" y="0"/>
            <a:ext cx="4860856" cy="7555588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957" y="4087"/>
            <a:ext cx="4860856" cy="7555588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632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0691813" cy="7555588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8573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0691813" cy="7555588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5559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7" r:id="rId2"/>
    <p:sldLayoutId id="2147483673" r:id="rId3"/>
    <p:sldLayoutId id="2147483676" r:id="rId4"/>
    <p:sldLayoutId id="2147483678" r:id="rId5"/>
    <p:sldLayoutId id="2147483675" r:id="rId6"/>
    <p:sldLayoutId id="2147483674" r:id="rId7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7973" y="6466113"/>
            <a:ext cx="10136607" cy="856342"/>
          </a:xfrm>
          <a:prstGeom prst="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49748" y="6466113"/>
            <a:ext cx="9736859" cy="660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2800" dirty="0">
                <a:solidFill>
                  <a:srgbClr val="4E0700"/>
                </a:solidFill>
                <a:latin typeface="Century Gothic" panose="020B0502020202020204" pitchFamily="34" charset="0"/>
              </a:rPr>
              <a:t>Качество и традиции для вашей красоты и здоровья</a:t>
            </a:r>
            <a:endParaRPr lang="ru-RU" sz="3200" dirty="0">
              <a:solidFill>
                <a:srgbClr val="4E07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33" y="177326"/>
            <a:ext cx="2420753" cy="104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72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kiwimagonline.com/wp-content/uploads/2016/12/main_scoop_about_supplements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8"/>
          <a:stretch/>
        </p:blipFill>
        <p:spPr bwMode="auto">
          <a:xfrm>
            <a:off x="479425" y="451531"/>
            <a:ext cx="4839365" cy="650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108026" y="1505242"/>
            <a:ext cx="4312441" cy="5698379"/>
          </a:xfr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400" dirty="0">
                <a:solidFill>
                  <a:srgbClr val="0B0000"/>
                </a:solidFill>
              </a:rPr>
              <a:t>Влияют на реологические функции крови;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400" dirty="0">
                <a:solidFill>
                  <a:srgbClr val="0B0000"/>
                </a:solidFill>
              </a:rPr>
              <a:t>Улучшают состояние сосудистой стенки;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400" dirty="0">
                <a:solidFill>
                  <a:srgbClr val="0B0000"/>
                </a:solidFill>
              </a:rPr>
              <a:t>Снижают риск тромбов, инсультов и инфарктов;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400" dirty="0">
                <a:solidFill>
                  <a:srgbClr val="0B0000"/>
                </a:solidFill>
              </a:rPr>
              <a:t>Входят в состав мембраны человеческого мозга, улучшают его работу;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400" dirty="0">
                <a:solidFill>
                  <a:srgbClr val="0B0000"/>
                </a:solidFill>
              </a:rPr>
              <a:t>Положительно влияют на работу печени;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400" dirty="0">
                <a:solidFill>
                  <a:srgbClr val="0B0000"/>
                </a:solidFill>
              </a:rPr>
              <a:t>Влияют на состояние суставов;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08026" y="307183"/>
            <a:ext cx="4415737" cy="860198"/>
          </a:xfrm>
        </p:spPr>
        <p:txBody>
          <a:bodyPr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spc="3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Свойства:</a:t>
            </a:r>
          </a:p>
        </p:txBody>
      </p:sp>
    </p:spTree>
    <p:extLst>
      <p:ext uri="{BB962C8B-B14F-4D97-AF65-F5344CB8AC3E}">
        <p14:creationId xmlns:p14="http://schemas.microsoft.com/office/powerpoint/2010/main" val="87939951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6108026" y="1403308"/>
            <a:ext cx="4312441" cy="5832022"/>
          </a:xfr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400" dirty="0">
                <a:solidFill>
                  <a:srgbClr val="0B0000"/>
                </a:solidFill>
              </a:rPr>
              <a:t>Улучшают метаболизм;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400" dirty="0">
                <a:solidFill>
                  <a:srgbClr val="0B0000"/>
                </a:solidFill>
              </a:rPr>
              <a:t>Предотвращают свертывание крови;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400" dirty="0">
                <a:solidFill>
                  <a:srgbClr val="0B0000"/>
                </a:solidFill>
              </a:rPr>
              <a:t>Укрепляют сердечную мышцу;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400" dirty="0">
                <a:solidFill>
                  <a:srgbClr val="0B0000"/>
                </a:solidFill>
              </a:rPr>
              <a:t>Снижают уровень осложнений при диабете;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400" dirty="0">
                <a:solidFill>
                  <a:srgbClr val="0B0000"/>
                </a:solidFill>
              </a:rPr>
              <a:t>Снижают холестерин в крови;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400" dirty="0">
                <a:solidFill>
                  <a:srgbClr val="0B0000"/>
                </a:solidFill>
              </a:rPr>
              <a:t>Ускоряют сжигание жира;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400" dirty="0">
                <a:solidFill>
                  <a:srgbClr val="0B0000"/>
                </a:solidFill>
              </a:rPr>
              <a:t>Сокращают время восстановления после тренировок и реабилитацию после травм;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400" dirty="0">
                <a:solidFill>
                  <a:srgbClr val="0B0000"/>
                </a:solidFill>
              </a:rPr>
              <a:t>Подавляет выделение </a:t>
            </a:r>
            <a:r>
              <a:rPr lang="ru-RU" sz="2400" dirty="0" err="1">
                <a:solidFill>
                  <a:srgbClr val="0B0000"/>
                </a:solidFill>
              </a:rPr>
              <a:t>картизола</a:t>
            </a:r>
            <a:r>
              <a:rPr lang="ru-RU" sz="2400" dirty="0">
                <a:solidFill>
                  <a:srgbClr val="0B0000"/>
                </a:solidFill>
              </a:rPr>
              <a:t>;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08026" y="307183"/>
            <a:ext cx="4415737" cy="860198"/>
          </a:xfrm>
        </p:spPr>
        <p:txBody>
          <a:bodyPr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spc="3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Кроме того:</a:t>
            </a:r>
          </a:p>
        </p:txBody>
      </p:sp>
      <p:pic>
        <p:nvPicPr>
          <p:cNvPr id="6146" name="Picture 2" descr="https://medistok.ru/wp-content/uploads/2017/11/1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4" y="451531"/>
            <a:ext cx="4839365" cy="31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prelest.com/sites/default/files/styles/690/public/storyimg/iStock-508201567.jpg?itok=R1prAf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4" y="3881396"/>
            <a:ext cx="4839366" cy="320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9426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pdb/194708/2bc642f4-b866-41af-a30e-65fec9693763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514350"/>
            <a:ext cx="5070146" cy="320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gurunavi.com/en/japanfoodie/article/what_to_eat_in_japan/img/05_unique-fo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133850"/>
            <a:ext cx="5074502" cy="297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108027" y="347097"/>
            <a:ext cx="4415737" cy="860198"/>
          </a:xfrm>
        </p:spPr>
        <p:txBody>
          <a:bodyPr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spc="300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Наттокиназа</a:t>
            </a:r>
            <a:r>
              <a:rPr lang="ru-RU" sz="3600" spc="3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321995" y="2000250"/>
            <a:ext cx="3889830" cy="5086349"/>
          </a:xfr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Фермент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Наттокиназа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– один из основных секретов долголетия Японии.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B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B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solidFill>
                <a:srgbClr val="0B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B0000"/>
                </a:solidFill>
              </a:rPr>
              <a:t>Извлекают фермент </a:t>
            </a:r>
            <a:r>
              <a:rPr lang="ru-RU" sz="2000" dirty="0" err="1">
                <a:solidFill>
                  <a:srgbClr val="0B0000"/>
                </a:solidFill>
              </a:rPr>
              <a:t>Наттокиназа</a:t>
            </a:r>
            <a:r>
              <a:rPr lang="ru-RU" sz="2000" dirty="0">
                <a:solidFill>
                  <a:srgbClr val="0B0000"/>
                </a:solidFill>
              </a:rPr>
              <a:t> из </a:t>
            </a:r>
            <a:r>
              <a:rPr lang="ru-RU" sz="2000" dirty="0" err="1">
                <a:solidFill>
                  <a:srgbClr val="0B0000"/>
                </a:solidFill>
              </a:rPr>
              <a:t>натто</a:t>
            </a:r>
            <a:r>
              <a:rPr lang="ru-RU" sz="2000" dirty="0">
                <a:solidFill>
                  <a:srgbClr val="0B0000"/>
                </a:solidFill>
              </a:rPr>
              <a:t>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err="1">
                <a:solidFill>
                  <a:srgbClr val="0B0000"/>
                </a:solidFill>
              </a:rPr>
              <a:t>Натто</a:t>
            </a:r>
            <a:r>
              <a:rPr lang="ru-RU" sz="2000" dirty="0">
                <a:solidFill>
                  <a:srgbClr val="0B0000"/>
                </a:solidFill>
              </a:rPr>
              <a:t> – традиционный пищевой продукт из ферментированных бобов, содержащих </a:t>
            </a:r>
            <a:r>
              <a:rPr lang="ru-RU" sz="2000" dirty="0" err="1">
                <a:solidFill>
                  <a:srgbClr val="0B0000"/>
                </a:solidFill>
              </a:rPr>
              <a:t>натто</a:t>
            </a:r>
            <a:r>
              <a:rPr lang="ru-RU" sz="2000" dirty="0">
                <a:solidFill>
                  <a:srgbClr val="0B0000"/>
                </a:solidFill>
              </a:rPr>
              <a:t>-бактерии. Используется в японской кухне около 1200 лет.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34910" y="1714499"/>
            <a:ext cx="4064001" cy="240030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91548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s://d20aeo683mqd6t.cloudfront.net/wp-content/uploads/2015/02/P62920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4" y="514350"/>
            <a:ext cx="4845220" cy="646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229350" y="1485900"/>
            <a:ext cx="4172067" cy="5265852"/>
          </a:xfr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B0000"/>
                </a:solidFill>
              </a:rPr>
              <a:t>В состав Супер-омега входит ферментированный соевый экстракт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B0000"/>
                </a:solidFill>
              </a:rPr>
              <a:t>«NSK – SD», который содержит большое количество </a:t>
            </a:r>
            <a:r>
              <a:rPr lang="ru-RU" sz="2800" dirty="0" err="1">
                <a:solidFill>
                  <a:srgbClr val="0B0000"/>
                </a:solidFill>
              </a:rPr>
              <a:t>Наттокиназы</a:t>
            </a:r>
            <a:r>
              <a:rPr lang="ru-RU" sz="2800" dirty="0">
                <a:solidFill>
                  <a:srgbClr val="0B0000"/>
                </a:solidFill>
              </a:rPr>
              <a:t>, изготовленный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B0000"/>
                </a:solidFill>
              </a:rPr>
              <a:t>по эксклюзивной технологии.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98955" y="1128485"/>
            <a:ext cx="4302462" cy="521062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5486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6079890" y="2742322"/>
            <a:ext cx="4415737" cy="3295650"/>
          </a:xfr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800" dirty="0">
                <a:solidFill>
                  <a:srgbClr val="0B0000"/>
                </a:solidFill>
              </a:rPr>
              <a:t>не имеет неприятного запаха;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800" dirty="0">
                <a:solidFill>
                  <a:srgbClr val="0B0000"/>
                </a:solidFill>
              </a:rPr>
              <a:t>не содержит ГМО;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800" dirty="0">
                <a:solidFill>
                  <a:srgbClr val="0B0000"/>
                </a:solidFill>
              </a:rPr>
              <a:t>не содержит </a:t>
            </a:r>
            <a:r>
              <a:rPr lang="ru-RU" sz="2800" dirty="0" err="1">
                <a:solidFill>
                  <a:srgbClr val="0B0000"/>
                </a:solidFill>
              </a:rPr>
              <a:t>натто</a:t>
            </a:r>
            <a:r>
              <a:rPr lang="ru-RU" sz="2800" dirty="0">
                <a:solidFill>
                  <a:srgbClr val="0B0000"/>
                </a:solidFill>
              </a:rPr>
              <a:t>-бактерий и витамина К2;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800" dirty="0">
                <a:solidFill>
                  <a:srgbClr val="0B0000"/>
                </a:solidFill>
              </a:rPr>
              <a:t>безопасен в применении;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08026" y="307182"/>
            <a:ext cx="4415737" cy="1845467"/>
          </a:xfrm>
        </p:spPr>
        <p:txBody>
          <a:bodyPr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spc="3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Ферментированный </a:t>
            </a:r>
            <a:r>
              <a:rPr lang="ru-RU" sz="3200" spc="3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соевый экстракт </a:t>
            </a:r>
          </a:p>
          <a:p>
            <a:pPr>
              <a:lnSpc>
                <a:spcPct val="100000"/>
              </a:lnSpc>
            </a:pPr>
            <a:r>
              <a:rPr lang="ru-RU" sz="3600" spc="3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«</a:t>
            </a:r>
            <a:r>
              <a:rPr lang="en-US" sz="3600" spc="3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NSK-SD»:</a:t>
            </a:r>
            <a:endParaRPr lang="ru-RU" sz="3600" spc="3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06392" y="1367086"/>
            <a:ext cx="1769429" cy="1728077"/>
            <a:chOff x="334731" y="413623"/>
            <a:chExt cx="1769429" cy="1728077"/>
          </a:xfrm>
        </p:grpSpPr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334731" y="413623"/>
              <a:ext cx="1769429" cy="1728077"/>
            </a:xfrm>
            <a:prstGeom prst="ellipse">
              <a:avLst/>
            </a:prstGeom>
            <a:solidFill>
              <a:srgbClr val="FFCC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431433" y="677496"/>
              <a:ext cx="160653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ru-RU" altLang="en-US" b="1" dirty="0">
                  <a:solidFill>
                    <a:srgbClr val="4E0700"/>
                  </a:solidFill>
                  <a:latin typeface="+mj-lt"/>
                  <a:ea typeface="ＭＳ Ｐゴシック" pitchFamily="50" charset="-128"/>
                  <a:cs typeface="Times New Roman" pitchFamily="18" charset="0"/>
                </a:rPr>
                <a:t>Удаление</a:t>
              </a:r>
            </a:p>
            <a:p>
              <a:pPr algn="ctr" eaLnBrk="1" hangingPunct="1">
                <a:defRPr/>
              </a:pPr>
              <a:r>
                <a:rPr lang="ru-RU" altLang="en-US" b="1" dirty="0">
                  <a:solidFill>
                    <a:srgbClr val="4E0700"/>
                  </a:solidFill>
                  <a:latin typeface="+mj-lt"/>
                  <a:ea typeface="ＭＳ Ｐゴシック" pitchFamily="50" charset="-128"/>
                  <a:cs typeface="Times New Roman" pitchFamily="18" charset="0"/>
                </a:rPr>
                <a:t>витаминов,</a:t>
              </a:r>
            </a:p>
            <a:p>
              <a:pPr algn="ctr" eaLnBrk="1" hangingPunct="1">
                <a:defRPr/>
              </a:pPr>
              <a:r>
                <a:rPr lang="ru-RU" altLang="en-US" b="1" dirty="0">
                  <a:solidFill>
                    <a:srgbClr val="4E0700"/>
                  </a:solidFill>
                  <a:latin typeface="+mj-lt"/>
                  <a:ea typeface="ＭＳ Ｐゴシック" pitchFamily="50" charset="-128"/>
                  <a:cs typeface="Times New Roman" pitchFamily="18" charset="0"/>
                </a:rPr>
                <a:t>свертывающих</a:t>
              </a:r>
            </a:p>
            <a:p>
              <a:pPr algn="ctr" eaLnBrk="1" hangingPunct="1">
                <a:defRPr/>
              </a:pPr>
              <a:r>
                <a:rPr lang="ru-RU" altLang="en-US" b="1" dirty="0">
                  <a:solidFill>
                    <a:srgbClr val="4E0700"/>
                  </a:solidFill>
                  <a:latin typeface="+mj-lt"/>
                  <a:ea typeface="ＭＳ Ｐゴシック" pitchFamily="50" charset="-128"/>
                  <a:cs typeface="Times New Roman" pitchFamily="18" charset="0"/>
                </a:rPr>
                <a:t>кровь</a:t>
              </a:r>
              <a:endParaRPr lang="ja-JP" altLang="en-US" b="1" dirty="0">
                <a:solidFill>
                  <a:srgbClr val="4E0700"/>
                </a:solidFill>
                <a:latin typeface="+mj-lt"/>
                <a:ea typeface="ＭＳ Ｐゴシック" pitchFamily="50" charset="-128"/>
                <a:cs typeface="Times New Roman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018085" y="372691"/>
            <a:ext cx="1769429" cy="1728077"/>
            <a:chOff x="1982254" y="287880"/>
            <a:chExt cx="1769429" cy="1728077"/>
          </a:xfrm>
        </p:grpSpPr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1982254" y="287880"/>
              <a:ext cx="1769429" cy="1728077"/>
            </a:xfrm>
            <a:prstGeom prst="ellipse">
              <a:avLst/>
            </a:prstGeom>
            <a:solidFill>
              <a:srgbClr val="89E3C1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2141667" y="812986"/>
              <a:ext cx="147668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ru-RU" altLang="en-US" sz="2000" b="1" dirty="0">
                  <a:solidFill>
                    <a:srgbClr val="4E0700"/>
                  </a:solidFill>
                  <a:latin typeface="+mj-lt"/>
                  <a:ea typeface="ＭＳ Ｐゴシック" pitchFamily="50" charset="-128"/>
                  <a:cs typeface="Times New Roman" pitchFamily="18" charset="0"/>
                </a:rPr>
                <a:t>Устранение </a:t>
              </a:r>
            </a:p>
            <a:p>
              <a:pPr algn="ctr" eaLnBrk="1" hangingPunct="1">
                <a:defRPr/>
              </a:pPr>
              <a:r>
                <a:rPr lang="ru-RU" altLang="en-US" sz="2000" b="1" dirty="0">
                  <a:solidFill>
                    <a:srgbClr val="4E0700"/>
                  </a:solidFill>
                  <a:latin typeface="+mj-lt"/>
                  <a:ea typeface="ＭＳ Ｐゴシック" pitchFamily="50" charset="-128"/>
                  <a:cs typeface="Times New Roman" pitchFamily="18" charset="0"/>
                </a:rPr>
                <a:t>запаха</a:t>
              </a:r>
              <a:endParaRPr lang="ja-JP" altLang="en-US" sz="2000" b="1" dirty="0">
                <a:solidFill>
                  <a:srgbClr val="4E0700"/>
                </a:solidFill>
                <a:latin typeface="+mj-lt"/>
                <a:ea typeface="ＭＳ Ｐゴシック" pitchFamily="50" charset="-128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629777" y="1367086"/>
            <a:ext cx="1769427" cy="1728077"/>
            <a:chOff x="3629777" y="1802511"/>
            <a:chExt cx="1769427" cy="1728077"/>
          </a:xfrm>
        </p:grpSpPr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3629777" y="1802511"/>
              <a:ext cx="1769427" cy="1728077"/>
            </a:xfrm>
            <a:prstGeom prst="ellipse">
              <a:avLst/>
            </a:prstGeom>
            <a:solidFill>
              <a:srgbClr val="99CC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3807666" y="2131440"/>
              <a:ext cx="1390124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ru-RU" altLang="ja-JP" sz="2000" b="1" dirty="0">
                  <a:solidFill>
                    <a:srgbClr val="4E0700"/>
                  </a:solidFill>
                  <a:latin typeface="+mj-lt"/>
                  <a:ea typeface="ＭＳ Ｐゴシック" pitchFamily="50" charset="-128"/>
                  <a:cs typeface="Times New Roman" pitchFamily="18" charset="0"/>
                </a:rPr>
                <a:t>Рост</a:t>
              </a:r>
            </a:p>
            <a:p>
              <a:pPr algn="ctr" eaLnBrk="1" hangingPunct="1">
                <a:defRPr/>
              </a:pPr>
              <a:r>
                <a:rPr lang="ru-RU" altLang="ja-JP" sz="2000" b="1" dirty="0">
                  <a:solidFill>
                    <a:srgbClr val="4E0700"/>
                  </a:solidFill>
                  <a:latin typeface="+mj-lt"/>
                  <a:ea typeface="ＭＳ Ｐゴシック" pitchFamily="50" charset="-128"/>
                  <a:cs typeface="Times New Roman" pitchFamily="18" charset="0"/>
                </a:rPr>
                <a:t>активности</a:t>
              </a:r>
            </a:p>
            <a:p>
              <a:pPr algn="ctr" eaLnBrk="1" hangingPunct="1">
                <a:defRPr/>
              </a:pPr>
              <a:r>
                <a:rPr lang="ru-RU" altLang="ja-JP" sz="2000" b="1" dirty="0">
                  <a:solidFill>
                    <a:srgbClr val="4E0700"/>
                  </a:solidFill>
                  <a:latin typeface="+mj-lt"/>
                  <a:ea typeface="ＭＳ Ｐゴシック" pitchFamily="50" charset="-128"/>
                  <a:cs typeface="Times New Roman" pitchFamily="18" charset="0"/>
                </a:rPr>
                <a:t>в</a:t>
              </a:r>
              <a:r>
                <a:rPr lang="en-US" altLang="ja-JP" sz="2000" b="1" dirty="0">
                  <a:solidFill>
                    <a:srgbClr val="4E0700"/>
                  </a:solidFill>
                  <a:latin typeface="+mj-lt"/>
                  <a:ea typeface="ＭＳ Ｐゴシック" pitchFamily="50" charset="-128"/>
                  <a:cs typeface="Times New Roman" pitchFamily="18" charset="0"/>
                </a:rPr>
                <a:t> 7</a:t>
              </a:r>
              <a:r>
                <a:rPr lang="ru-RU" altLang="ja-JP" sz="2000" b="1" dirty="0">
                  <a:solidFill>
                    <a:srgbClr val="4E0700"/>
                  </a:solidFill>
                  <a:latin typeface="+mj-lt"/>
                  <a:ea typeface="ＭＳ Ｐゴシック" pitchFamily="50" charset="-128"/>
                  <a:cs typeface="Times New Roman" pitchFamily="18" charset="0"/>
                </a:rPr>
                <a:t>-</a:t>
              </a:r>
              <a:r>
                <a:rPr lang="en-US" altLang="ja-JP" sz="2000" b="1" dirty="0">
                  <a:solidFill>
                    <a:srgbClr val="4E0700"/>
                  </a:solidFill>
                  <a:latin typeface="+mj-lt"/>
                  <a:ea typeface="ＭＳ Ｐゴシック" pitchFamily="50" charset="-128"/>
                  <a:cs typeface="Times New Roman" pitchFamily="18" charset="0"/>
                </a:rPr>
                <a:t>10</a:t>
              </a:r>
              <a:r>
                <a:rPr lang="ru-RU" altLang="ja-JP" sz="2000" b="1" dirty="0">
                  <a:solidFill>
                    <a:srgbClr val="4E0700"/>
                  </a:solidFill>
                  <a:latin typeface="+mj-lt"/>
                  <a:ea typeface="ＭＳ Ｐゴシック" pitchFamily="50" charset="-128"/>
                  <a:cs typeface="Times New Roman" pitchFamily="18" charset="0"/>
                </a:rPr>
                <a:t> раз</a:t>
              </a:r>
              <a:endParaRPr lang="ja-JP" altLang="en-US" sz="2000" b="1" dirty="0">
                <a:solidFill>
                  <a:srgbClr val="4E0700"/>
                </a:solidFill>
                <a:latin typeface="+mj-lt"/>
                <a:ea typeface="ＭＳ Ｐゴシック" pitchFamily="50" charset="-128"/>
                <a:cs typeface="Times New Roman" pitchFamily="18" charset="0"/>
              </a:endParaRPr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107472"/>
              </p:ext>
            </p:extLst>
          </p:nvPr>
        </p:nvGraphicFramePr>
        <p:xfrm>
          <a:off x="427284" y="3359035"/>
          <a:ext cx="4951029" cy="3709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343">
                  <a:extLst>
                    <a:ext uri="{9D8B030D-6E8A-4147-A177-3AD203B41FA5}">
                      <a16:colId xmlns:a16="http://schemas.microsoft.com/office/drawing/2014/main" val="4220640924"/>
                    </a:ext>
                  </a:extLst>
                </a:gridCol>
                <a:gridCol w="3300686">
                  <a:extLst>
                    <a:ext uri="{9D8B030D-6E8A-4147-A177-3AD203B41FA5}">
                      <a16:colId xmlns:a16="http://schemas.microsoft.com/office/drawing/2014/main" val="3085155679"/>
                    </a:ext>
                  </a:extLst>
                </a:gridCol>
              </a:tblGrid>
              <a:tr h="902523">
                <a:tc gridSpan="2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2000" b="1" dirty="0">
                          <a:solidFill>
                            <a:schemeClr val="bg1"/>
                          </a:solidFill>
                          <a:latin typeface="+mj-lt"/>
                          <a:ea typeface="HGP創英角ｺﾞｼｯｸUB" pitchFamily="50" charset="-128"/>
                          <a:cs typeface="Times New Roman" panose="02020603050405020304" pitchFamily="18" charset="0"/>
                        </a:rPr>
                        <a:t>Характеристики ферментированного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2000" b="1" dirty="0">
                          <a:solidFill>
                            <a:schemeClr val="bg1"/>
                          </a:solidFill>
                          <a:latin typeface="+mj-lt"/>
                          <a:ea typeface="HGP創英角ｺﾞｼｯｸUB" pitchFamily="50" charset="-128"/>
                          <a:cs typeface="Times New Roman" panose="02020603050405020304" pitchFamily="18" charset="0"/>
                        </a:rPr>
                        <a:t>соевого экстракта «NSK-SD»</a:t>
                      </a:r>
                      <a:endParaRPr lang="ja-JP" altLang="en-US" sz="2000" b="1" dirty="0">
                        <a:solidFill>
                          <a:schemeClr val="bg1"/>
                        </a:solidFill>
                        <a:latin typeface="+mj-lt"/>
                        <a:ea typeface="HGP創英角ｺﾞｼｯｸUB" pitchFamily="50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C704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011041"/>
                  </a:ext>
                </a:extLst>
              </a:tr>
              <a:tr h="1122222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ja-JP" sz="2000" dirty="0">
                          <a:solidFill>
                            <a:srgbClr val="0B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Внешний вид</a:t>
                      </a:r>
                      <a:endParaRPr lang="ja-JP" altLang="en-US" sz="2000" dirty="0">
                        <a:solidFill>
                          <a:srgbClr val="0B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0" dirty="0">
                          <a:solidFill>
                            <a:srgbClr val="0B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Мелкий порошок бело-молочного цвета со слабым запахом </a:t>
                      </a:r>
                      <a:r>
                        <a:rPr lang="ru-RU" altLang="ru-RU" sz="2000" b="0" dirty="0" err="1">
                          <a:solidFill>
                            <a:srgbClr val="0B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натто</a:t>
                      </a:r>
                      <a:endParaRPr lang="en-US" altLang="ja-JP" sz="2000" b="0" dirty="0">
                        <a:solidFill>
                          <a:srgbClr val="0B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425598"/>
                  </a:ext>
                </a:extLst>
              </a:tr>
              <a:tr h="782155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ja-JP" sz="2000" dirty="0">
                          <a:solidFill>
                            <a:srgbClr val="0B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Активность </a:t>
                      </a:r>
                      <a:r>
                        <a:rPr lang="ru-RU" altLang="ja-JP" sz="2000" dirty="0" err="1">
                          <a:solidFill>
                            <a:srgbClr val="0B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наттокиназы</a:t>
                      </a:r>
                      <a:endParaRPr lang="ja-JP" altLang="en-US" sz="2000" dirty="0">
                        <a:solidFill>
                          <a:srgbClr val="0B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ja-JP" sz="2000" b="0" dirty="0">
                          <a:solidFill>
                            <a:srgbClr val="0B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Более </a:t>
                      </a:r>
                      <a:r>
                        <a:rPr lang="en-US" altLang="ja-JP" sz="2000" b="0" dirty="0">
                          <a:solidFill>
                            <a:srgbClr val="0B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20,000</a:t>
                      </a:r>
                      <a:r>
                        <a:rPr lang="ru-RU" altLang="ja-JP" sz="2000" b="0" dirty="0">
                          <a:solidFill>
                            <a:srgbClr val="0B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2000" b="0" dirty="0">
                          <a:solidFill>
                            <a:srgbClr val="0B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FU/g</a:t>
                      </a:r>
                      <a:endParaRPr lang="ja-JP" altLang="en-US" sz="2000" b="0" dirty="0">
                        <a:solidFill>
                          <a:srgbClr val="0B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solidFill>
                          <a:srgbClr val="0B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785093"/>
                  </a:ext>
                </a:extLst>
              </a:tr>
              <a:tr h="902523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ja-JP" sz="2000" dirty="0">
                          <a:solidFill>
                            <a:srgbClr val="0B0000"/>
                          </a:solidFill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Содержание витамина </a:t>
                      </a:r>
                      <a:r>
                        <a:rPr lang="en-US" altLang="ja-JP" sz="2000" dirty="0">
                          <a:solidFill>
                            <a:srgbClr val="0B0000"/>
                          </a:solidFill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K</a:t>
                      </a:r>
                      <a:r>
                        <a:rPr lang="en-US" altLang="ja-JP" sz="1400" dirty="0">
                          <a:solidFill>
                            <a:srgbClr val="0B0000"/>
                          </a:solidFill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2</a:t>
                      </a:r>
                      <a:endParaRPr lang="ja-JP" altLang="en-US" sz="2000" dirty="0">
                        <a:solidFill>
                          <a:srgbClr val="0B0000"/>
                        </a:solidFill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ja-JP" sz="2000" b="0" dirty="0">
                          <a:solidFill>
                            <a:srgbClr val="0B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Менее </a:t>
                      </a:r>
                      <a:r>
                        <a:rPr lang="en-US" altLang="ja-JP" sz="2000" b="0" dirty="0">
                          <a:solidFill>
                            <a:srgbClr val="0B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0.1 ppm </a:t>
                      </a:r>
                      <a:endParaRPr lang="ru-RU" dirty="0">
                        <a:solidFill>
                          <a:srgbClr val="0B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301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41594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323813" y="227748"/>
            <a:ext cx="10199044" cy="6990763"/>
            <a:chOff x="323813" y="227748"/>
            <a:chExt cx="10199044" cy="6990763"/>
          </a:xfrm>
        </p:grpSpPr>
        <p:sp>
          <p:nvSpPr>
            <p:cNvPr id="21" name="Заголовок 1"/>
            <p:cNvSpPr txBox="1">
              <a:spLocks/>
            </p:cNvSpPr>
            <p:nvPr/>
          </p:nvSpPr>
          <p:spPr>
            <a:xfrm>
              <a:off x="543297" y="227748"/>
              <a:ext cx="9674601" cy="661362"/>
            </a:xfrm>
          </p:spPr>
          <p:txBody>
            <a:bodyPr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ru-RU" sz="2400" spc="300" dirty="0">
                  <a:solidFill>
                    <a:schemeClr val="accent2">
                      <a:lumMod val="50000"/>
                    </a:schemeClr>
                  </a:solidFill>
                  <a:latin typeface="Century Gothic" panose="020B0502020202020204" pitchFamily="34" charset="0"/>
                </a:rPr>
                <a:t>Ферментированный соевый экстракт «</a:t>
              </a:r>
              <a:r>
                <a:rPr lang="en-US" sz="2400" spc="300" dirty="0">
                  <a:solidFill>
                    <a:schemeClr val="accent2">
                      <a:lumMod val="50000"/>
                    </a:schemeClr>
                  </a:solidFill>
                  <a:latin typeface="Century Gothic" panose="020B0502020202020204" pitchFamily="34" charset="0"/>
                </a:rPr>
                <a:t>NSK-SD»</a:t>
              </a:r>
              <a:endParaRPr lang="ru-RU" sz="2400" spc="3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Line 41"/>
            <p:cNvSpPr>
              <a:spLocks noChangeShapeType="1"/>
            </p:cNvSpPr>
            <p:nvPr/>
          </p:nvSpPr>
          <p:spPr bwMode="auto">
            <a:xfrm rot="4790960">
              <a:off x="4238271" y="2941678"/>
              <a:ext cx="2531815" cy="2282149"/>
            </a:xfrm>
            <a:prstGeom prst="line">
              <a:avLst/>
            </a:prstGeom>
            <a:ln w="9525" cap="flat" cmpd="sng" algn="ctr">
              <a:solidFill>
                <a:srgbClr val="9C704B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1460875" y="1553832"/>
              <a:ext cx="1574800" cy="45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ru-RU" altLang="ja-JP" sz="2000" dirty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Более </a:t>
              </a:r>
            </a:p>
            <a:p>
              <a:pPr algn="r" eaLnBrk="1" hangingPunct="1"/>
              <a:r>
                <a:rPr lang="en-US" altLang="ja-JP" sz="2000" dirty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20,000</a:t>
              </a:r>
              <a:r>
                <a:rPr lang="ru-RU" altLang="ja-JP" sz="2000" dirty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ja-JP" sz="2000" dirty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FU/</a:t>
              </a:r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ｇ</a:t>
              </a:r>
            </a:p>
          </p:txBody>
        </p:sp>
        <p:sp>
          <p:nvSpPr>
            <p:cNvPr id="18" name="Rectangle 25"/>
            <p:cNvSpPr>
              <a:spLocks noChangeArrowheads="1"/>
            </p:cNvSpPr>
            <p:nvPr/>
          </p:nvSpPr>
          <p:spPr bwMode="auto">
            <a:xfrm>
              <a:off x="8040135" y="1162522"/>
              <a:ext cx="2482722" cy="1360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ru-RU" altLang="ja-JP" sz="1600" dirty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Простой способ идентификации </a:t>
              </a:r>
              <a:r>
                <a:rPr lang="ru-RU" altLang="ja-JP" sz="1600" dirty="0" err="1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Наттокиназы</a:t>
              </a:r>
              <a:r>
                <a:rPr lang="ru-RU" altLang="ja-JP" sz="1600" dirty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(возможность идентификации </a:t>
              </a:r>
            </a:p>
            <a:p>
              <a:pPr eaLnBrk="1" hangingPunct="1"/>
              <a:r>
                <a:rPr lang="ru-RU" altLang="ja-JP" sz="1600" dirty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через </a:t>
              </a:r>
              <a:r>
                <a:rPr lang="ru-RU" altLang="ja-JP" sz="1600" dirty="0" err="1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Ibox</a:t>
              </a:r>
              <a:r>
                <a:rPr lang="ru-RU" altLang="ja-JP" sz="1600" dirty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)</a:t>
              </a:r>
              <a:endParaRPr lang="ja-JP" altLang="en-US" sz="160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7898865" y="6026747"/>
              <a:ext cx="1925495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ru-RU" altLang="en-US" sz="1600" dirty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Подтверждение безопасности, основанное </a:t>
              </a:r>
            </a:p>
            <a:p>
              <a:pPr eaLnBrk="1" hangingPunct="1"/>
              <a:r>
                <a:rPr lang="ru-RU" altLang="en-US" sz="1600" dirty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на результатах экспериментов</a:t>
              </a:r>
              <a:endParaRPr lang="ja-JP" altLang="en-US" sz="160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25"/>
            <p:cNvSpPr>
              <a:spLocks noChangeArrowheads="1"/>
            </p:cNvSpPr>
            <p:nvPr/>
          </p:nvSpPr>
          <p:spPr bwMode="auto">
            <a:xfrm>
              <a:off x="543297" y="5857702"/>
              <a:ext cx="2420632" cy="919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ru-RU" altLang="en-US" sz="1600" dirty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Измерение </a:t>
              </a:r>
            </a:p>
            <a:p>
              <a:pPr algn="r" eaLnBrk="1" hangingPunct="1"/>
              <a:r>
                <a:rPr lang="ru-RU" altLang="en-US" sz="1600" dirty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активности </a:t>
              </a:r>
              <a:r>
                <a:rPr lang="ru-RU" altLang="en-US" sz="1600" dirty="0" err="1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наттокиназы</a:t>
              </a:r>
              <a:r>
                <a:rPr lang="ru-RU" altLang="en-US" sz="1600" dirty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, </a:t>
              </a:r>
            </a:p>
            <a:p>
              <a:pPr algn="r" eaLnBrk="1" hangingPunct="1"/>
              <a:r>
                <a:rPr lang="ru-RU" altLang="en-US" sz="1600" dirty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оценка совместимости </a:t>
              </a:r>
            </a:p>
            <a:p>
              <a:pPr algn="r" eaLnBrk="1" hangingPunct="1"/>
              <a:r>
                <a:rPr lang="ru-RU" altLang="en-US" sz="1600" dirty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с другим сырьем, </a:t>
              </a:r>
            </a:p>
            <a:p>
              <a:pPr algn="r" eaLnBrk="1" hangingPunct="1"/>
              <a:r>
                <a:rPr lang="ru-RU" altLang="en-US" sz="1600" dirty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ноу-хау технология изготовления</a:t>
              </a:r>
              <a:endParaRPr lang="ja-JP" altLang="en-US" sz="160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323813" y="3650105"/>
              <a:ext cx="1386652" cy="773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ru-RU" altLang="en-US" sz="1600" dirty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Имеется патент на технологию по удалению витамина К2</a:t>
              </a:r>
              <a:endParaRPr lang="ja-JP" altLang="en-US" sz="160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3156008" y="941564"/>
              <a:ext cx="1845586" cy="1802454"/>
              <a:chOff x="2746768" y="768546"/>
              <a:chExt cx="2030145" cy="1982699"/>
            </a:xfrm>
          </p:grpSpPr>
          <p:sp>
            <p:nvSpPr>
              <p:cNvPr id="26" name="Oval 13"/>
              <p:cNvSpPr>
                <a:spLocks noChangeArrowheads="1"/>
              </p:cNvSpPr>
              <p:nvPr/>
            </p:nvSpPr>
            <p:spPr bwMode="auto">
              <a:xfrm>
                <a:off x="2746768" y="768546"/>
                <a:ext cx="2030145" cy="19826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9525">
                <a:solidFill>
                  <a:srgbClr val="9C704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3116558" y="1391677"/>
                <a:ext cx="1304925" cy="66675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ru-RU" altLang="en-US" b="1" dirty="0">
                    <a:solidFill>
                      <a:srgbClr val="4E0700"/>
                    </a:solidFill>
                    <a:latin typeface="+mj-lt"/>
                    <a:ea typeface="ＭＳ Ｐゴシック" pitchFamily="50" charset="-128"/>
                    <a:cs typeface="Times New Roman" pitchFamily="18" charset="0"/>
                  </a:rPr>
                  <a:t>Высокий</a:t>
                </a:r>
              </a:p>
              <a:p>
                <a:pPr algn="ctr" eaLnBrk="1" hangingPunct="1">
                  <a:defRPr/>
                </a:pPr>
                <a:r>
                  <a:rPr lang="ru-RU" altLang="en-US" b="1" dirty="0">
                    <a:solidFill>
                      <a:srgbClr val="4E0700"/>
                    </a:solidFill>
                    <a:latin typeface="+mj-lt"/>
                    <a:ea typeface="ＭＳ Ｐゴシック" pitchFamily="50" charset="-128"/>
                    <a:cs typeface="Times New Roman" pitchFamily="18" charset="0"/>
                  </a:rPr>
                  <a:t> показатель </a:t>
                </a:r>
              </a:p>
              <a:p>
                <a:pPr algn="ctr" eaLnBrk="1" hangingPunct="1">
                  <a:defRPr/>
                </a:pPr>
                <a:r>
                  <a:rPr lang="ru-RU" altLang="en-US" b="1" dirty="0">
                    <a:solidFill>
                      <a:srgbClr val="4E0700"/>
                    </a:solidFill>
                    <a:latin typeface="+mj-lt"/>
                    <a:ea typeface="ＭＳ Ｐゴシック" pitchFamily="50" charset="-128"/>
                    <a:cs typeface="Times New Roman" pitchFamily="18" charset="0"/>
                  </a:rPr>
                  <a:t>активности</a:t>
                </a:r>
                <a:endParaRPr lang="ja-JP" altLang="en-US" b="1" dirty="0">
                  <a:solidFill>
                    <a:srgbClr val="4E0700"/>
                  </a:solidFill>
                  <a:latin typeface="+mj-lt"/>
                  <a:ea typeface="ＭＳ Ｐゴシック" pitchFamily="50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5953883" y="957479"/>
              <a:ext cx="1845586" cy="1802454"/>
              <a:chOff x="6049897" y="754905"/>
              <a:chExt cx="2030145" cy="1982699"/>
            </a:xfrm>
          </p:grpSpPr>
          <p:sp>
            <p:nvSpPr>
              <p:cNvPr id="27" name="Oval 13"/>
              <p:cNvSpPr>
                <a:spLocks noChangeArrowheads="1"/>
              </p:cNvSpPr>
              <p:nvPr/>
            </p:nvSpPr>
            <p:spPr bwMode="auto">
              <a:xfrm>
                <a:off x="6049897" y="754905"/>
                <a:ext cx="2030145" cy="19826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9525">
                <a:solidFill>
                  <a:srgbClr val="9C704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15" name="Rectangle 25"/>
              <p:cNvSpPr>
                <a:spLocks noChangeArrowheads="1"/>
              </p:cNvSpPr>
              <p:nvPr/>
            </p:nvSpPr>
            <p:spPr bwMode="auto">
              <a:xfrm>
                <a:off x="6411459" y="1534470"/>
                <a:ext cx="1304925" cy="45085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ru-RU" altLang="en-US" b="1" dirty="0">
                    <a:solidFill>
                      <a:srgbClr val="4E0700"/>
                    </a:solidFill>
                    <a:latin typeface="+mj-lt"/>
                    <a:ea typeface="ＭＳ Ｐゴシック" pitchFamily="50" charset="-128"/>
                    <a:cs typeface="Times New Roman" pitchFamily="18" charset="0"/>
                  </a:rPr>
                  <a:t>Натуральность</a:t>
                </a:r>
              </a:p>
              <a:p>
                <a:pPr algn="ctr" eaLnBrk="1" hangingPunct="1">
                  <a:defRPr/>
                </a:pPr>
                <a:r>
                  <a:rPr lang="ru-RU" altLang="en-US" b="1" dirty="0">
                    <a:solidFill>
                      <a:srgbClr val="4E0700"/>
                    </a:solidFill>
                    <a:latin typeface="+mj-lt"/>
                    <a:ea typeface="ＭＳ Ｐゴシック" pitchFamily="50" charset="-128"/>
                    <a:cs typeface="Times New Roman" pitchFamily="18" charset="0"/>
                  </a:rPr>
                  <a:t> </a:t>
                </a:r>
                <a:r>
                  <a:rPr lang="ru-RU" altLang="en-US" b="1" dirty="0" err="1">
                    <a:solidFill>
                      <a:srgbClr val="4E0700"/>
                    </a:solidFill>
                    <a:latin typeface="+mj-lt"/>
                    <a:ea typeface="ＭＳ Ｐゴシック" pitchFamily="50" charset="-128"/>
                    <a:cs typeface="Times New Roman" pitchFamily="18" charset="0"/>
                  </a:rPr>
                  <a:t>наттокиназы</a:t>
                </a:r>
                <a:endParaRPr lang="ja-JP" altLang="en-US" b="1" dirty="0">
                  <a:solidFill>
                    <a:srgbClr val="4E0700"/>
                  </a:solidFill>
                  <a:latin typeface="+mj-lt"/>
                  <a:ea typeface="ＭＳ Ｐゴシック" pitchFamily="50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5910374" y="5416057"/>
              <a:ext cx="1845586" cy="1802454"/>
              <a:chOff x="6038769" y="4801438"/>
              <a:chExt cx="2030145" cy="1982699"/>
            </a:xfrm>
          </p:grpSpPr>
          <p:sp>
            <p:nvSpPr>
              <p:cNvPr id="29" name="Oval 13"/>
              <p:cNvSpPr>
                <a:spLocks noChangeArrowheads="1"/>
              </p:cNvSpPr>
              <p:nvPr/>
            </p:nvSpPr>
            <p:spPr bwMode="auto">
              <a:xfrm>
                <a:off x="6038769" y="4801438"/>
                <a:ext cx="2030145" cy="19826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9525">
                <a:solidFill>
                  <a:srgbClr val="9C704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11" name="Rectangle 25"/>
              <p:cNvSpPr>
                <a:spLocks noChangeArrowheads="1"/>
              </p:cNvSpPr>
              <p:nvPr/>
            </p:nvSpPr>
            <p:spPr bwMode="auto">
              <a:xfrm>
                <a:off x="6401378" y="5571063"/>
                <a:ext cx="1304925" cy="45085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ru-RU" altLang="en-US" b="1" dirty="0">
                    <a:solidFill>
                      <a:srgbClr val="4E0700"/>
                    </a:solidFill>
                    <a:latin typeface="+mj-lt"/>
                    <a:ea typeface="ＭＳ Ｐゴシック" pitchFamily="50" charset="-128"/>
                    <a:cs typeface="Times New Roman" pitchFamily="18" charset="0"/>
                  </a:rPr>
                  <a:t>Подтверждение</a:t>
                </a:r>
              </a:p>
              <a:p>
                <a:pPr algn="ctr" eaLnBrk="1" hangingPunct="1">
                  <a:defRPr/>
                </a:pPr>
                <a:r>
                  <a:rPr lang="ru-RU" altLang="en-US" b="1" dirty="0">
                    <a:solidFill>
                      <a:srgbClr val="4E0700"/>
                    </a:solidFill>
                    <a:latin typeface="+mj-lt"/>
                    <a:ea typeface="ＭＳ Ｐゴシック" pitchFamily="50" charset="-128"/>
                    <a:cs typeface="Times New Roman" pitchFamily="18" charset="0"/>
                  </a:rPr>
                  <a:t> безопасности</a:t>
                </a:r>
                <a:endParaRPr lang="ja-JP" altLang="en-US" b="1" dirty="0">
                  <a:solidFill>
                    <a:srgbClr val="4E0700"/>
                  </a:solidFill>
                  <a:latin typeface="+mj-lt"/>
                  <a:ea typeface="ＭＳ Ｐゴシック" pitchFamily="50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33" name="Группа 32"/>
            <p:cNvGrpSpPr/>
            <p:nvPr/>
          </p:nvGrpSpPr>
          <p:grpSpPr>
            <a:xfrm>
              <a:off x="3182191" y="5379813"/>
              <a:ext cx="1845586" cy="1802454"/>
              <a:chOff x="2744941" y="4758948"/>
              <a:chExt cx="2030145" cy="1982699"/>
            </a:xfrm>
          </p:grpSpPr>
          <p:sp>
            <p:nvSpPr>
              <p:cNvPr id="30" name="Oval 13"/>
              <p:cNvSpPr>
                <a:spLocks noChangeArrowheads="1"/>
              </p:cNvSpPr>
              <p:nvPr/>
            </p:nvSpPr>
            <p:spPr bwMode="auto">
              <a:xfrm>
                <a:off x="2744941" y="4758948"/>
                <a:ext cx="2030145" cy="19826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9525">
                <a:solidFill>
                  <a:srgbClr val="9C704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12" name="Rectangle 25"/>
              <p:cNvSpPr>
                <a:spLocks noChangeArrowheads="1"/>
              </p:cNvSpPr>
              <p:nvPr/>
            </p:nvSpPr>
            <p:spPr bwMode="auto">
              <a:xfrm>
                <a:off x="3116557" y="5271972"/>
                <a:ext cx="1304925" cy="86144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ru-RU" altLang="en-US" b="1" dirty="0">
                    <a:solidFill>
                      <a:srgbClr val="4E0700"/>
                    </a:solidFill>
                    <a:latin typeface="+mj-lt"/>
                    <a:ea typeface="ＭＳ Ｐゴシック" pitchFamily="50" charset="-128"/>
                    <a:cs typeface="Times New Roman" pitchFamily="18" charset="0"/>
                  </a:rPr>
                  <a:t>Высокий</a:t>
                </a:r>
              </a:p>
              <a:p>
                <a:pPr algn="ctr" eaLnBrk="1" hangingPunct="1">
                  <a:defRPr/>
                </a:pPr>
                <a:r>
                  <a:rPr lang="ru-RU" altLang="en-US" b="1" dirty="0">
                    <a:solidFill>
                      <a:srgbClr val="4E0700"/>
                    </a:solidFill>
                    <a:latin typeface="+mj-lt"/>
                    <a:ea typeface="ＭＳ Ｐゴシック" pitchFamily="50" charset="-128"/>
                    <a:cs typeface="Times New Roman" pitchFamily="18" charset="0"/>
                  </a:rPr>
                  <a:t>уровень</a:t>
                </a:r>
              </a:p>
              <a:p>
                <a:pPr algn="ctr" eaLnBrk="1" hangingPunct="1">
                  <a:defRPr/>
                </a:pPr>
                <a:r>
                  <a:rPr lang="ru-RU" altLang="en-US" b="1" dirty="0">
                    <a:solidFill>
                      <a:srgbClr val="4E0700"/>
                    </a:solidFill>
                    <a:latin typeface="+mj-lt"/>
                    <a:ea typeface="ＭＳ Ｐゴシック" pitchFamily="50" charset="-128"/>
                    <a:cs typeface="Times New Roman" pitchFamily="18" charset="0"/>
                  </a:rPr>
                  <a:t>технологии</a:t>
                </a:r>
                <a:endParaRPr lang="ja-JP" altLang="en-US" b="1" dirty="0">
                  <a:solidFill>
                    <a:srgbClr val="4E0700"/>
                  </a:solidFill>
                  <a:latin typeface="+mj-lt"/>
                  <a:ea typeface="ＭＳ Ｐゴシック" pitchFamily="50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1885306" y="3181525"/>
              <a:ext cx="1845586" cy="1802454"/>
              <a:chOff x="1692741" y="2742962"/>
              <a:chExt cx="2030145" cy="1982699"/>
            </a:xfrm>
          </p:grpSpPr>
          <p:sp>
            <p:nvSpPr>
              <p:cNvPr id="28" name="Oval 13"/>
              <p:cNvSpPr>
                <a:spLocks noChangeArrowheads="1"/>
              </p:cNvSpPr>
              <p:nvPr/>
            </p:nvSpPr>
            <p:spPr bwMode="auto">
              <a:xfrm>
                <a:off x="1692741" y="2742962"/>
                <a:ext cx="2030145" cy="19826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9525">
                <a:solidFill>
                  <a:srgbClr val="9C704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13" name="Rectangle 25"/>
              <p:cNvSpPr>
                <a:spLocks noChangeArrowheads="1"/>
              </p:cNvSpPr>
              <p:nvPr/>
            </p:nvSpPr>
            <p:spPr bwMode="auto">
              <a:xfrm>
                <a:off x="2055350" y="3458187"/>
                <a:ext cx="1304925" cy="45085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ru-RU" altLang="en-US" b="1" dirty="0">
                    <a:solidFill>
                      <a:srgbClr val="4E0700"/>
                    </a:solidFill>
                    <a:latin typeface="+mj-lt"/>
                    <a:ea typeface="ＭＳ Ｐゴシック" pitchFamily="50" charset="-128"/>
                    <a:cs typeface="Times New Roman" pitchFamily="18" charset="0"/>
                  </a:rPr>
                  <a:t>Наличие</a:t>
                </a:r>
              </a:p>
              <a:p>
                <a:pPr algn="ctr" eaLnBrk="1" hangingPunct="1">
                  <a:defRPr/>
                </a:pPr>
                <a:r>
                  <a:rPr lang="ru-RU" altLang="en-US" b="1" dirty="0">
                    <a:solidFill>
                      <a:srgbClr val="4E0700"/>
                    </a:solidFill>
                    <a:latin typeface="+mj-lt"/>
                    <a:ea typeface="ＭＳ Ｐゴシック" pitchFamily="50" charset="-128"/>
                    <a:cs typeface="Times New Roman" pitchFamily="18" charset="0"/>
                  </a:rPr>
                  <a:t>патента на</a:t>
                </a:r>
              </a:p>
              <a:p>
                <a:pPr algn="ctr" eaLnBrk="1" hangingPunct="1">
                  <a:defRPr/>
                </a:pPr>
                <a:r>
                  <a:rPr lang="ru-RU" altLang="en-US" b="1" dirty="0">
                    <a:solidFill>
                      <a:srgbClr val="4E0700"/>
                    </a:solidFill>
                    <a:latin typeface="+mj-lt"/>
                    <a:ea typeface="ＭＳ Ｐゴシック" pitchFamily="50" charset="-128"/>
                    <a:cs typeface="Times New Roman" pitchFamily="18" charset="0"/>
                  </a:rPr>
                  <a:t>технологию</a:t>
                </a:r>
                <a:endParaRPr lang="ja-JP" altLang="en-US" b="1" dirty="0">
                  <a:solidFill>
                    <a:srgbClr val="4E0700"/>
                  </a:solidFill>
                  <a:latin typeface="+mj-lt"/>
                  <a:ea typeface="ＭＳ Ｐゴシック" pitchFamily="50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35" name="Группа 34"/>
            <p:cNvGrpSpPr/>
            <p:nvPr/>
          </p:nvGrpSpPr>
          <p:grpSpPr>
            <a:xfrm>
              <a:off x="7252765" y="3194435"/>
              <a:ext cx="1845586" cy="1802454"/>
              <a:chOff x="7190014" y="2742962"/>
              <a:chExt cx="2030145" cy="1982699"/>
            </a:xfrm>
          </p:grpSpPr>
          <p:sp>
            <p:nvSpPr>
              <p:cNvPr id="31" name="Oval 13"/>
              <p:cNvSpPr>
                <a:spLocks noChangeArrowheads="1"/>
              </p:cNvSpPr>
              <p:nvPr/>
            </p:nvSpPr>
            <p:spPr bwMode="auto">
              <a:xfrm>
                <a:off x="7190014" y="2742962"/>
                <a:ext cx="2030145" cy="19826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9525">
                <a:solidFill>
                  <a:srgbClr val="9C704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/>
            </p:nvSpPr>
            <p:spPr bwMode="auto">
              <a:xfrm>
                <a:off x="7636558" y="3218249"/>
                <a:ext cx="1143000" cy="84455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ru-RU" altLang="en-US" b="1" dirty="0">
                    <a:solidFill>
                      <a:srgbClr val="4E0700"/>
                    </a:solidFill>
                    <a:latin typeface="+mj-lt"/>
                    <a:ea typeface="ＭＳ Ｐゴシック" pitchFamily="50" charset="-128"/>
                    <a:cs typeface="Times New Roman" pitchFamily="18" charset="0"/>
                  </a:rPr>
                  <a:t>Хорошие</a:t>
                </a:r>
              </a:p>
              <a:p>
                <a:pPr algn="ctr" eaLnBrk="1" hangingPunct="1">
                  <a:defRPr/>
                </a:pPr>
                <a:r>
                  <a:rPr lang="ru-RU" altLang="en-US" b="1" dirty="0">
                    <a:solidFill>
                      <a:srgbClr val="4E0700"/>
                    </a:solidFill>
                    <a:latin typeface="+mj-lt"/>
                    <a:ea typeface="ＭＳ Ｐゴシック" pitchFamily="50" charset="-128"/>
                    <a:cs typeface="Times New Roman" pitchFamily="18" charset="0"/>
                  </a:rPr>
                  <a:t> показатели</a:t>
                </a:r>
              </a:p>
              <a:p>
                <a:pPr algn="ctr" eaLnBrk="1" hangingPunct="1">
                  <a:defRPr/>
                </a:pPr>
                <a:r>
                  <a:rPr lang="ru-RU" altLang="en-US" b="1" dirty="0">
                    <a:solidFill>
                      <a:srgbClr val="4E0700"/>
                    </a:solidFill>
                    <a:latin typeface="+mj-lt"/>
                    <a:ea typeface="ＭＳ Ｐゴシック" pitchFamily="50" charset="-128"/>
                    <a:cs typeface="Times New Roman" pitchFamily="18" charset="0"/>
                  </a:rPr>
                  <a:t> клинических</a:t>
                </a:r>
              </a:p>
              <a:p>
                <a:pPr algn="ctr" eaLnBrk="1" hangingPunct="1">
                  <a:defRPr/>
                </a:pPr>
                <a:r>
                  <a:rPr lang="ru-RU" altLang="en-US" b="1" dirty="0">
                    <a:solidFill>
                      <a:srgbClr val="4E0700"/>
                    </a:solidFill>
                    <a:latin typeface="+mj-lt"/>
                    <a:ea typeface="ＭＳ Ｐゴシック" pitchFamily="50" charset="-128"/>
                    <a:cs typeface="Times New Roman" pitchFamily="18" charset="0"/>
                  </a:rPr>
                  <a:t>исследований</a:t>
                </a:r>
                <a:endParaRPr lang="ja-JP" altLang="en-US" b="1" dirty="0">
                  <a:solidFill>
                    <a:srgbClr val="4E0700"/>
                  </a:solidFill>
                  <a:latin typeface="+mj-lt"/>
                  <a:ea typeface="ＭＳ Ｐゴシック" pitchFamily="50" charset="-128"/>
                  <a:cs typeface="Times New Roman" pitchFamily="18" charset="0"/>
                </a:endParaRPr>
              </a:p>
            </p:txBody>
          </p:sp>
        </p:grpSp>
        <p:sp>
          <p:nvSpPr>
            <p:cNvPr id="37" name="Line 41"/>
            <p:cNvSpPr>
              <a:spLocks noChangeShapeType="1"/>
            </p:cNvSpPr>
            <p:nvPr/>
          </p:nvSpPr>
          <p:spPr bwMode="auto">
            <a:xfrm rot="4790960" flipV="1">
              <a:off x="3890846" y="3453361"/>
              <a:ext cx="3173785" cy="1265474"/>
            </a:xfrm>
            <a:prstGeom prst="line">
              <a:avLst/>
            </a:prstGeom>
            <a:ln w="9525" cap="flat" cmpd="sng" algn="ctr">
              <a:solidFill>
                <a:srgbClr val="9C704B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39" name="Line 41"/>
            <p:cNvSpPr>
              <a:spLocks noChangeShapeType="1"/>
            </p:cNvSpPr>
            <p:nvPr/>
          </p:nvSpPr>
          <p:spPr bwMode="auto">
            <a:xfrm rot="4790960" flipH="1">
              <a:off x="5181273" y="2354112"/>
              <a:ext cx="635179" cy="3492615"/>
            </a:xfrm>
            <a:prstGeom prst="line">
              <a:avLst/>
            </a:prstGeom>
            <a:ln w="9525" cap="flat" cmpd="sng" algn="ctr">
              <a:solidFill>
                <a:srgbClr val="9C704B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pPr algn="ctr"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grpSp>
          <p:nvGrpSpPr>
            <p:cNvPr id="38" name="Группа 37"/>
            <p:cNvGrpSpPr/>
            <p:nvPr/>
          </p:nvGrpSpPr>
          <p:grpSpPr>
            <a:xfrm>
              <a:off x="4172963" y="2973736"/>
              <a:ext cx="2638957" cy="2243852"/>
              <a:chOff x="4172963" y="2973736"/>
              <a:chExt cx="2638957" cy="2243852"/>
            </a:xfrm>
          </p:grpSpPr>
          <p:sp>
            <p:nvSpPr>
              <p:cNvPr id="24" name="AutoShape 43"/>
              <p:cNvSpPr>
                <a:spLocks noChangeArrowheads="1"/>
              </p:cNvSpPr>
              <p:nvPr/>
            </p:nvSpPr>
            <p:spPr bwMode="auto">
              <a:xfrm>
                <a:off x="4172963" y="2973736"/>
                <a:ext cx="2638957" cy="2243852"/>
              </a:xfrm>
              <a:prstGeom prst="hexagon">
                <a:avLst>
                  <a:gd name="adj" fmla="val 27608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C704B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25" name="Rectangle 25"/>
              <p:cNvSpPr>
                <a:spLocks noChangeArrowheads="1"/>
              </p:cNvSpPr>
              <p:nvPr/>
            </p:nvSpPr>
            <p:spPr bwMode="auto">
              <a:xfrm>
                <a:off x="4632642" y="3729744"/>
                <a:ext cx="1738460" cy="600636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ru-RU" sz="2400" b="1" dirty="0">
                    <a:solidFill>
                      <a:srgbClr val="4E0700"/>
                    </a:solidFill>
                    <a:latin typeface="+mj-lt"/>
                    <a:ea typeface="ＭＳ Ｐゴシック" pitchFamily="50" charset="-128"/>
                    <a:cs typeface="Times New Roman" pitchFamily="18" charset="0"/>
                  </a:rPr>
                  <a:t>Натуральное </a:t>
                </a:r>
              </a:p>
              <a:p>
                <a:pPr algn="ctr" eaLnBrk="1" hangingPunct="1">
                  <a:defRPr/>
                </a:pPr>
                <a:r>
                  <a:rPr lang="ru-RU" sz="2400" b="1" dirty="0">
                    <a:solidFill>
                      <a:srgbClr val="4E0700"/>
                    </a:solidFill>
                    <a:latin typeface="+mj-lt"/>
                    <a:ea typeface="ＭＳ Ｐゴシック" pitchFamily="50" charset="-128"/>
                    <a:cs typeface="Times New Roman" pitchFamily="18" charset="0"/>
                  </a:rPr>
                  <a:t>сырье NSK-SD</a:t>
                </a:r>
                <a:endParaRPr lang="en-US" altLang="ja-JP" sz="3200" b="1" dirty="0">
                  <a:solidFill>
                    <a:srgbClr val="4E0700"/>
                  </a:solidFill>
                  <a:latin typeface="+mj-lt"/>
                  <a:ea typeface="ＭＳ Ｐゴシック" pitchFamily="50" charset="-128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381283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6108026" y="1466851"/>
            <a:ext cx="4415737" cy="6038851"/>
          </a:xfr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000" dirty="0">
                <a:solidFill>
                  <a:srgbClr val="0B0000"/>
                </a:solidFill>
              </a:rPr>
              <a:t>улучшает реологию крови;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000" dirty="0">
                <a:solidFill>
                  <a:srgbClr val="0B0000"/>
                </a:solidFill>
              </a:rPr>
              <a:t>увеличивает </a:t>
            </a:r>
            <a:r>
              <a:rPr lang="ru-RU" sz="2000" dirty="0" err="1">
                <a:solidFill>
                  <a:srgbClr val="0B0000"/>
                </a:solidFill>
              </a:rPr>
              <a:t>тромболитическую</a:t>
            </a:r>
            <a:r>
              <a:rPr lang="ru-RU" sz="2000" dirty="0">
                <a:solidFill>
                  <a:srgbClr val="0B0000"/>
                </a:solidFill>
              </a:rPr>
              <a:t> активность, актуален при увеличении </a:t>
            </a:r>
            <a:r>
              <a:rPr lang="ru-RU" sz="2000" dirty="0" err="1">
                <a:solidFill>
                  <a:srgbClr val="0B0000"/>
                </a:solidFill>
              </a:rPr>
              <a:t>свертиваемости</a:t>
            </a:r>
            <a:r>
              <a:rPr lang="ru-RU" sz="2000" dirty="0">
                <a:solidFill>
                  <a:srgbClr val="0B0000"/>
                </a:solidFill>
              </a:rPr>
              <a:t> крови, болезнях вен и повышении риска </a:t>
            </a:r>
            <a:r>
              <a:rPr lang="ru-RU" sz="2000" dirty="0" err="1">
                <a:solidFill>
                  <a:srgbClr val="0B0000"/>
                </a:solidFill>
              </a:rPr>
              <a:t>инфакта</a:t>
            </a:r>
            <a:r>
              <a:rPr lang="ru-RU" sz="2000" dirty="0">
                <a:solidFill>
                  <a:srgbClr val="0B0000"/>
                </a:solidFill>
              </a:rPr>
              <a:t> миокарда;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000" dirty="0">
                <a:solidFill>
                  <a:srgbClr val="0B0000"/>
                </a:solidFill>
              </a:rPr>
              <a:t>снижает уровень холестерина и сахара в крови, артериальное давление;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000" dirty="0">
                <a:solidFill>
                  <a:srgbClr val="0B0000"/>
                </a:solidFill>
              </a:rPr>
              <a:t>разрушает амилоидные волокна;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000" dirty="0">
                <a:solidFill>
                  <a:srgbClr val="0B0000"/>
                </a:solidFill>
              </a:rPr>
              <a:t>имеет обеззараживающее воздействие при борьбе с кишечными инфекциями;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000" dirty="0">
                <a:solidFill>
                  <a:srgbClr val="0B0000"/>
                </a:solidFill>
              </a:rPr>
              <a:t>имеет </a:t>
            </a:r>
            <a:r>
              <a:rPr lang="ru-RU" sz="2000" dirty="0" err="1">
                <a:solidFill>
                  <a:srgbClr val="0B0000"/>
                </a:solidFill>
              </a:rPr>
              <a:t>антипаразитарный</a:t>
            </a:r>
            <a:r>
              <a:rPr lang="ru-RU" sz="2000" dirty="0">
                <a:solidFill>
                  <a:srgbClr val="0B0000"/>
                </a:solidFill>
              </a:rPr>
              <a:t> эффект;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000" dirty="0">
                <a:solidFill>
                  <a:srgbClr val="0B0000"/>
                </a:solidFill>
              </a:rPr>
              <a:t>улучшает гормональный фон, замедляет процессы старения клеток;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000" dirty="0">
                <a:solidFill>
                  <a:srgbClr val="0B0000"/>
                </a:solidFill>
              </a:rPr>
              <a:t>улучшает когнитивные способности и память.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08026" y="250033"/>
            <a:ext cx="4415737" cy="1159668"/>
          </a:xfrm>
        </p:spPr>
        <p:txBody>
          <a:bodyPr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spc="300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Наттокиназа</a:t>
            </a:r>
            <a:r>
              <a:rPr lang="ru-RU" sz="3200" spc="3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sz="3200" spc="3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«</a:t>
            </a:r>
            <a:r>
              <a:rPr lang="en-US" sz="3200" spc="3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NSK-SD»:</a:t>
            </a:r>
            <a:endParaRPr lang="ru-RU" sz="4400" spc="3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266" name="Picture 2" descr="https://1001idei.com/images/pictures/2015/09/nqkolko_pravila_za_po_dobyr_den_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298" y="476249"/>
            <a:ext cx="4850531" cy="643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496647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108026" y="307183"/>
            <a:ext cx="4415737" cy="1159668"/>
          </a:xfrm>
        </p:spPr>
        <p:txBody>
          <a:bodyPr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spc="3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Показан </a:t>
            </a:r>
          </a:p>
          <a:p>
            <a:pPr>
              <a:lnSpc>
                <a:spcPct val="100000"/>
              </a:lnSpc>
            </a:pPr>
            <a:r>
              <a:rPr lang="ru-RU" sz="3200" spc="3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к употреблению при:</a:t>
            </a:r>
            <a:endParaRPr lang="ru-RU" sz="4400" spc="3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229860" y="2305049"/>
            <a:ext cx="4172067" cy="4942003"/>
          </a:xfr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800" dirty="0" err="1">
                <a:solidFill>
                  <a:srgbClr val="0B0000"/>
                </a:solidFill>
              </a:rPr>
              <a:t>онкозаболеваниях</a:t>
            </a:r>
            <a:r>
              <a:rPr lang="ru-RU" sz="2800" dirty="0">
                <a:solidFill>
                  <a:srgbClr val="0B0000"/>
                </a:solidFill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800" dirty="0">
                <a:solidFill>
                  <a:srgbClr val="0B0000"/>
                </a:solidFill>
              </a:rPr>
              <a:t>онемении верхних и нижних конечностей;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800" dirty="0">
                <a:solidFill>
                  <a:srgbClr val="0B0000"/>
                </a:solidFill>
              </a:rPr>
              <a:t>избыточном весе;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800" dirty="0">
                <a:solidFill>
                  <a:srgbClr val="0B0000"/>
                </a:solidFill>
              </a:rPr>
              <a:t>остеопорозе;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800" dirty="0">
                <a:solidFill>
                  <a:srgbClr val="0B0000"/>
                </a:solidFill>
              </a:rPr>
              <a:t>язвах и незаживающих ранах на теле;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800" dirty="0">
                <a:solidFill>
                  <a:srgbClr val="0B0000"/>
                </a:solidFill>
              </a:rPr>
              <a:t>высоком уровне холестерина;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800" dirty="0">
                <a:solidFill>
                  <a:srgbClr val="0B0000"/>
                </a:solidFill>
              </a:rPr>
              <a:t>дисбактериозе.</a:t>
            </a:r>
          </a:p>
        </p:txBody>
      </p:sp>
      <p:pic>
        <p:nvPicPr>
          <p:cNvPr id="10244" name="Picture 4" descr="https://immuno-oncologynews.com/wp-content/uploads/2017/03/shutterstock_250424386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17" y="3965634"/>
            <a:ext cx="5026025" cy="317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checkmymedicines.com.au/wp-content/uploads/fit-belly-and-tape-measure-1483641497dL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17" y="380604"/>
            <a:ext cx="5026025" cy="335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54359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187515" y="2536033"/>
            <a:ext cx="4125341" cy="2645568"/>
          </a:xfrm>
        </p:spPr>
        <p:txBody>
          <a:bodyPr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b="1" spc="300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Наттокиназа</a:t>
            </a:r>
            <a:endParaRPr lang="ru-RU" sz="3200" b="1" spc="3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3200" b="1" spc="3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– естественная альтернатива аспирину!</a:t>
            </a:r>
            <a:endParaRPr lang="ru-RU" sz="4400" b="1" spc="3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8955" y="1847850"/>
            <a:ext cx="4302462" cy="35433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0" name="Picture 4" descr="http://www.healthylivingmagazine.us/Articles/14953/article_imag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8" b="26008"/>
          <a:stretch/>
        </p:blipFill>
        <p:spPr bwMode="auto">
          <a:xfrm>
            <a:off x="478969" y="455215"/>
            <a:ext cx="4862288" cy="65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315939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7973" y="6466113"/>
            <a:ext cx="10136607" cy="856342"/>
          </a:xfrm>
          <a:prstGeom prst="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49748" y="6466113"/>
            <a:ext cx="9736859" cy="660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2800" dirty="0">
                <a:solidFill>
                  <a:srgbClr val="4E0700"/>
                </a:solidFill>
                <a:latin typeface="Century Gothic" panose="020B0502020202020204" pitchFamily="34" charset="0"/>
              </a:rPr>
              <a:t>Качество и традиции для вашей красоты и здоровья</a:t>
            </a:r>
            <a:endParaRPr lang="ru-RU" sz="3200" dirty="0">
              <a:solidFill>
                <a:srgbClr val="4E07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33" y="177326"/>
            <a:ext cx="2420753" cy="104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2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948646" y="2625572"/>
            <a:ext cx="4615543" cy="744084"/>
          </a:xfrm>
        </p:spPr>
        <p:txBody>
          <a:bodyPr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spc="3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SUPER OMEGA</a:t>
            </a:r>
            <a:endParaRPr lang="ru-RU" sz="3200" spc="3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311503" y="3390900"/>
            <a:ext cx="3889830" cy="3774241"/>
          </a:xfr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Капсулы здоровья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и долголетия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B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B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B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B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B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B0000"/>
                </a:solidFill>
              </a:rPr>
              <a:t>Сделано в Японии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B0000"/>
                </a:solidFill>
              </a:rPr>
              <a:t>90 таблеток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043" y="349937"/>
            <a:ext cx="2420753" cy="10436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58710" y="2164443"/>
            <a:ext cx="4195420" cy="278674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78053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37963" y="779916"/>
            <a:ext cx="4122848" cy="860198"/>
          </a:xfrm>
        </p:spPr>
        <p:txBody>
          <a:bodyPr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spc="3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Super Omega</a:t>
            </a:r>
            <a:endParaRPr lang="ru-RU" sz="3600" spc="3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370981" y="2131785"/>
            <a:ext cx="3889830" cy="4574266"/>
          </a:xfr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B0000"/>
                </a:solidFill>
              </a:rPr>
              <a:t>- представляет собой высокоэффективный </a:t>
            </a:r>
            <a:endParaRPr lang="en-US" sz="2400" dirty="0">
              <a:solidFill>
                <a:srgbClr val="0B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B0000"/>
                </a:solidFill>
              </a:rPr>
              <a:t>и высококачественный БАД, гармонично сочетающий в себе различные активные компоненты, предназначенный для очистки крови, улучшения кровотока, предотвращения повышения артериального давления.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0B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726" y="2127250"/>
            <a:ext cx="3507705" cy="54505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2" b="9823"/>
          <a:stretch/>
        </p:blipFill>
        <p:spPr>
          <a:xfrm>
            <a:off x="38100" y="1150145"/>
            <a:ext cx="4218281" cy="641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9788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259286" y="513216"/>
            <a:ext cx="4122848" cy="903741"/>
          </a:xfrm>
        </p:spPr>
        <p:txBody>
          <a:bodyPr>
            <a:normAutofit fontScale="85000" lnSpcReduction="20000"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spc="3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Дополнительный источник: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6259286" y="1859643"/>
            <a:ext cx="3904344" cy="5116286"/>
            <a:chOff x="6487886" y="1973943"/>
            <a:chExt cx="3904344" cy="511628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7286171" y="1973943"/>
              <a:ext cx="3106059" cy="1161143"/>
              <a:chOff x="7837714" y="1973943"/>
              <a:chExt cx="2554516" cy="1161143"/>
            </a:xfrm>
          </p:grpSpPr>
          <p:sp>
            <p:nvSpPr>
              <p:cNvPr id="5" name="Объект 2"/>
              <p:cNvSpPr txBox="1">
                <a:spLocks/>
              </p:cNvSpPr>
              <p:nvPr/>
            </p:nvSpPr>
            <p:spPr>
              <a:xfrm>
                <a:off x="8077199" y="2241550"/>
                <a:ext cx="2162630" cy="538844"/>
              </a:xfrm>
            </p:spPr>
            <p:txBody>
              <a:bodyPr/>
              <a:lstStyle>
                <a:lvl1pPr marL="251986" indent="-251986" algn="l" defTabSz="1007943" rtl="0" eaLnBrk="1" latinLnBrk="0" hangingPunct="1">
                  <a:lnSpc>
                    <a:spcPct val="90000"/>
                  </a:lnSpc>
                  <a:spcBef>
                    <a:spcPts val="1102"/>
                  </a:spcBef>
                  <a:buFont typeface="Arial" panose="020B0604020202020204" pitchFamily="34" charset="0"/>
                  <a:buChar char="•"/>
                  <a:defRPr sz="308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55957" indent="-251986" algn="l" defTabSz="1007943" rtl="0" eaLnBrk="1" latinLnBrk="0" hangingPunct="1">
                  <a:lnSpc>
                    <a:spcPct val="90000"/>
                  </a:lnSpc>
                  <a:spcBef>
                    <a:spcPts val="551"/>
                  </a:spcBef>
                  <a:buFont typeface="Arial" panose="020B0604020202020204" pitchFamily="34" charset="0"/>
                  <a:buChar char="•"/>
                  <a:defRPr sz="264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59929" indent="-251986" algn="l" defTabSz="1007943" rtl="0" eaLnBrk="1" latinLnBrk="0" hangingPunct="1">
                  <a:lnSpc>
                    <a:spcPct val="90000"/>
                  </a:lnSpc>
                  <a:spcBef>
                    <a:spcPts val="551"/>
                  </a:spcBef>
                  <a:buFont typeface="Arial" panose="020B0604020202020204" pitchFamily="34" charset="0"/>
                  <a:buChar char="•"/>
                  <a:defRPr sz="22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63900" indent="-251986" algn="l" defTabSz="1007943" rtl="0" eaLnBrk="1" latinLnBrk="0" hangingPunct="1">
                  <a:lnSpc>
                    <a:spcPct val="90000"/>
                  </a:lnSpc>
                  <a:spcBef>
                    <a:spcPts val="551"/>
                  </a:spcBef>
                  <a:buFont typeface="Arial" panose="020B0604020202020204" pitchFamily="34" charset="0"/>
                  <a:buChar char="•"/>
                  <a:defRPr sz="198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67872" indent="-251986" algn="l" defTabSz="1007943" rtl="0" eaLnBrk="1" latinLnBrk="0" hangingPunct="1">
                  <a:lnSpc>
                    <a:spcPct val="90000"/>
                  </a:lnSpc>
                  <a:spcBef>
                    <a:spcPts val="551"/>
                  </a:spcBef>
                  <a:buFont typeface="Arial" panose="020B0604020202020204" pitchFamily="34" charset="0"/>
                  <a:buChar char="•"/>
                  <a:defRPr sz="198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71844" indent="-251986" algn="l" defTabSz="1007943" rtl="0" eaLnBrk="1" latinLnBrk="0" hangingPunct="1">
                  <a:lnSpc>
                    <a:spcPct val="90000"/>
                  </a:lnSpc>
                  <a:spcBef>
                    <a:spcPts val="551"/>
                  </a:spcBef>
                  <a:buFont typeface="Arial" panose="020B0604020202020204" pitchFamily="34" charset="0"/>
                  <a:buChar char="•"/>
                  <a:defRPr sz="198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5815" indent="-251986" algn="l" defTabSz="1007943" rtl="0" eaLnBrk="1" latinLnBrk="0" hangingPunct="1">
                  <a:lnSpc>
                    <a:spcPct val="90000"/>
                  </a:lnSpc>
                  <a:spcBef>
                    <a:spcPts val="551"/>
                  </a:spcBef>
                  <a:buFont typeface="Arial" panose="020B0604020202020204" pitchFamily="34" charset="0"/>
                  <a:buChar char="•"/>
                  <a:defRPr sz="198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79787" indent="-251986" algn="l" defTabSz="1007943" rtl="0" eaLnBrk="1" latinLnBrk="0" hangingPunct="1">
                  <a:lnSpc>
                    <a:spcPct val="90000"/>
                  </a:lnSpc>
                  <a:spcBef>
                    <a:spcPts val="551"/>
                  </a:spcBef>
                  <a:buFont typeface="Arial" panose="020B0604020202020204" pitchFamily="34" charset="0"/>
                  <a:buChar char="•"/>
                  <a:defRPr sz="198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83758" indent="-251986" algn="l" defTabSz="1007943" rtl="0" eaLnBrk="1" latinLnBrk="0" hangingPunct="1">
                  <a:lnSpc>
                    <a:spcPct val="90000"/>
                  </a:lnSpc>
                  <a:spcBef>
                    <a:spcPts val="551"/>
                  </a:spcBef>
                  <a:buFont typeface="Arial" panose="020B0604020202020204" pitchFamily="34" charset="0"/>
                  <a:buChar char="•"/>
                  <a:defRPr sz="198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3200" dirty="0" err="1">
                    <a:solidFill>
                      <a:srgbClr val="4E0700"/>
                    </a:solidFill>
                  </a:rPr>
                  <a:t>Сквалена</a:t>
                </a:r>
                <a:endParaRPr lang="ru-RU" sz="3200" dirty="0">
                  <a:solidFill>
                    <a:srgbClr val="4E0700"/>
                  </a:solidFill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7837714" y="1973943"/>
                <a:ext cx="2554516" cy="1161143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7286171" y="3468915"/>
              <a:ext cx="3106059" cy="2149021"/>
              <a:chOff x="7837714" y="1973943"/>
              <a:chExt cx="2554516" cy="2149021"/>
            </a:xfrm>
          </p:grpSpPr>
          <p:sp>
            <p:nvSpPr>
              <p:cNvPr id="9" name="Объект 2"/>
              <p:cNvSpPr txBox="1">
                <a:spLocks/>
              </p:cNvSpPr>
              <p:nvPr/>
            </p:nvSpPr>
            <p:spPr>
              <a:xfrm>
                <a:off x="8077199" y="2488744"/>
                <a:ext cx="2162630" cy="1096284"/>
              </a:xfrm>
            </p:spPr>
            <p:txBody>
              <a:bodyPr/>
              <a:lstStyle>
                <a:lvl1pPr marL="251986" indent="-251986" algn="l" defTabSz="1007943" rtl="0" eaLnBrk="1" latinLnBrk="0" hangingPunct="1">
                  <a:lnSpc>
                    <a:spcPct val="90000"/>
                  </a:lnSpc>
                  <a:spcBef>
                    <a:spcPts val="1102"/>
                  </a:spcBef>
                  <a:buFont typeface="Arial" panose="020B0604020202020204" pitchFamily="34" charset="0"/>
                  <a:buChar char="•"/>
                  <a:defRPr sz="308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55957" indent="-251986" algn="l" defTabSz="1007943" rtl="0" eaLnBrk="1" latinLnBrk="0" hangingPunct="1">
                  <a:lnSpc>
                    <a:spcPct val="90000"/>
                  </a:lnSpc>
                  <a:spcBef>
                    <a:spcPts val="551"/>
                  </a:spcBef>
                  <a:buFont typeface="Arial" panose="020B0604020202020204" pitchFamily="34" charset="0"/>
                  <a:buChar char="•"/>
                  <a:defRPr sz="264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59929" indent="-251986" algn="l" defTabSz="1007943" rtl="0" eaLnBrk="1" latinLnBrk="0" hangingPunct="1">
                  <a:lnSpc>
                    <a:spcPct val="90000"/>
                  </a:lnSpc>
                  <a:spcBef>
                    <a:spcPts val="551"/>
                  </a:spcBef>
                  <a:buFont typeface="Arial" panose="020B0604020202020204" pitchFamily="34" charset="0"/>
                  <a:buChar char="•"/>
                  <a:defRPr sz="22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63900" indent="-251986" algn="l" defTabSz="1007943" rtl="0" eaLnBrk="1" latinLnBrk="0" hangingPunct="1">
                  <a:lnSpc>
                    <a:spcPct val="90000"/>
                  </a:lnSpc>
                  <a:spcBef>
                    <a:spcPts val="551"/>
                  </a:spcBef>
                  <a:buFont typeface="Arial" panose="020B0604020202020204" pitchFamily="34" charset="0"/>
                  <a:buChar char="•"/>
                  <a:defRPr sz="198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67872" indent="-251986" algn="l" defTabSz="1007943" rtl="0" eaLnBrk="1" latinLnBrk="0" hangingPunct="1">
                  <a:lnSpc>
                    <a:spcPct val="90000"/>
                  </a:lnSpc>
                  <a:spcBef>
                    <a:spcPts val="551"/>
                  </a:spcBef>
                  <a:buFont typeface="Arial" panose="020B0604020202020204" pitchFamily="34" charset="0"/>
                  <a:buChar char="•"/>
                  <a:defRPr sz="198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71844" indent="-251986" algn="l" defTabSz="1007943" rtl="0" eaLnBrk="1" latinLnBrk="0" hangingPunct="1">
                  <a:lnSpc>
                    <a:spcPct val="90000"/>
                  </a:lnSpc>
                  <a:spcBef>
                    <a:spcPts val="551"/>
                  </a:spcBef>
                  <a:buFont typeface="Arial" panose="020B0604020202020204" pitchFamily="34" charset="0"/>
                  <a:buChar char="•"/>
                  <a:defRPr sz="198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5815" indent="-251986" algn="l" defTabSz="1007943" rtl="0" eaLnBrk="1" latinLnBrk="0" hangingPunct="1">
                  <a:lnSpc>
                    <a:spcPct val="90000"/>
                  </a:lnSpc>
                  <a:spcBef>
                    <a:spcPts val="551"/>
                  </a:spcBef>
                  <a:buFont typeface="Arial" panose="020B0604020202020204" pitchFamily="34" charset="0"/>
                  <a:buChar char="•"/>
                  <a:defRPr sz="198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79787" indent="-251986" algn="l" defTabSz="1007943" rtl="0" eaLnBrk="1" latinLnBrk="0" hangingPunct="1">
                  <a:lnSpc>
                    <a:spcPct val="90000"/>
                  </a:lnSpc>
                  <a:spcBef>
                    <a:spcPts val="551"/>
                  </a:spcBef>
                  <a:buFont typeface="Arial" panose="020B0604020202020204" pitchFamily="34" charset="0"/>
                  <a:buChar char="•"/>
                  <a:defRPr sz="198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83758" indent="-251986" algn="l" defTabSz="1007943" rtl="0" eaLnBrk="1" latinLnBrk="0" hangingPunct="1">
                  <a:lnSpc>
                    <a:spcPct val="90000"/>
                  </a:lnSpc>
                  <a:spcBef>
                    <a:spcPts val="551"/>
                  </a:spcBef>
                  <a:buFont typeface="Arial" panose="020B0604020202020204" pitchFamily="34" charset="0"/>
                  <a:buChar char="•"/>
                  <a:defRPr sz="198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3200" dirty="0">
                    <a:solidFill>
                      <a:srgbClr val="4E0700"/>
                    </a:solidFill>
                  </a:rPr>
                  <a:t>Рыбьего жира (омега-3)</a:t>
                </a: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7837714" y="1973943"/>
                <a:ext cx="2554516" cy="2149021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7286171" y="5929086"/>
              <a:ext cx="3106059" cy="1161143"/>
              <a:chOff x="7837714" y="1973943"/>
              <a:chExt cx="2554516" cy="1161143"/>
            </a:xfrm>
          </p:grpSpPr>
          <p:sp>
            <p:nvSpPr>
              <p:cNvPr id="12" name="Объект 2"/>
              <p:cNvSpPr txBox="1">
                <a:spLocks/>
              </p:cNvSpPr>
              <p:nvPr/>
            </p:nvSpPr>
            <p:spPr>
              <a:xfrm>
                <a:off x="8077199" y="2241550"/>
                <a:ext cx="2162630" cy="538844"/>
              </a:xfrm>
            </p:spPr>
            <p:txBody>
              <a:bodyPr/>
              <a:lstStyle>
                <a:lvl1pPr marL="251986" indent="-251986" algn="l" defTabSz="1007943" rtl="0" eaLnBrk="1" latinLnBrk="0" hangingPunct="1">
                  <a:lnSpc>
                    <a:spcPct val="90000"/>
                  </a:lnSpc>
                  <a:spcBef>
                    <a:spcPts val="1102"/>
                  </a:spcBef>
                  <a:buFont typeface="Arial" panose="020B0604020202020204" pitchFamily="34" charset="0"/>
                  <a:buChar char="•"/>
                  <a:defRPr sz="308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55957" indent="-251986" algn="l" defTabSz="1007943" rtl="0" eaLnBrk="1" latinLnBrk="0" hangingPunct="1">
                  <a:lnSpc>
                    <a:spcPct val="90000"/>
                  </a:lnSpc>
                  <a:spcBef>
                    <a:spcPts val="551"/>
                  </a:spcBef>
                  <a:buFont typeface="Arial" panose="020B0604020202020204" pitchFamily="34" charset="0"/>
                  <a:buChar char="•"/>
                  <a:defRPr sz="264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59929" indent="-251986" algn="l" defTabSz="1007943" rtl="0" eaLnBrk="1" latinLnBrk="0" hangingPunct="1">
                  <a:lnSpc>
                    <a:spcPct val="90000"/>
                  </a:lnSpc>
                  <a:spcBef>
                    <a:spcPts val="551"/>
                  </a:spcBef>
                  <a:buFont typeface="Arial" panose="020B0604020202020204" pitchFamily="34" charset="0"/>
                  <a:buChar char="•"/>
                  <a:defRPr sz="22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63900" indent="-251986" algn="l" defTabSz="1007943" rtl="0" eaLnBrk="1" latinLnBrk="0" hangingPunct="1">
                  <a:lnSpc>
                    <a:spcPct val="90000"/>
                  </a:lnSpc>
                  <a:spcBef>
                    <a:spcPts val="551"/>
                  </a:spcBef>
                  <a:buFont typeface="Arial" panose="020B0604020202020204" pitchFamily="34" charset="0"/>
                  <a:buChar char="•"/>
                  <a:defRPr sz="198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67872" indent="-251986" algn="l" defTabSz="1007943" rtl="0" eaLnBrk="1" latinLnBrk="0" hangingPunct="1">
                  <a:lnSpc>
                    <a:spcPct val="90000"/>
                  </a:lnSpc>
                  <a:spcBef>
                    <a:spcPts val="551"/>
                  </a:spcBef>
                  <a:buFont typeface="Arial" panose="020B0604020202020204" pitchFamily="34" charset="0"/>
                  <a:buChar char="•"/>
                  <a:defRPr sz="198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71844" indent="-251986" algn="l" defTabSz="1007943" rtl="0" eaLnBrk="1" latinLnBrk="0" hangingPunct="1">
                  <a:lnSpc>
                    <a:spcPct val="90000"/>
                  </a:lnSpc>
                  <a:spcBef>
                    <a:spcPts val="551"/>
                  </a:spcBef>
                  <a:buFont typeface="Arial" panose="020B0604020202020204" pitchFamily="34" charset="0"/>
                  <a:buChar char="•"/>
                  <a:defRPr sz="198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5815" indent="-251986" algn="l" defTabSz="1007943" rtl="0" eaLnBrk="1" latinLnBrk="0" hangingPunct="1">
                  <a:lnSpc>
                    <a:spcPct val="90000"/>
                  </a:lnSpc>
                  <a:spcBef>
                    <a:spcPts val="551"/>
                  </a:spcBef>
                  <a:buFont typeface="Arial" panose="020B0604020202020204" pitchFamily="34" charset="0"/>
                  <a:buChar char="•"/>
                  <a:defRPr sz="198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79787" indent="-251986" algn="l" defTabSz="1007943" rtl="0" eaLnBrk="1" latinLnBrk="0" hangingPunct="1">
                  <a:lnSpc>
                    <a:spcPct val="90000"/>
                  </a:lnSpc>
                  <a:spcBef>
                    <a:spcPts val="551"/>
                  </a:spcBef>
                  <a:buFont typeface="Arial" panose="020B0604020202020204" pitchFamily="34" charset="0"/>
                  <a:buChar char="•"/>
                  <a:defRPr sz="198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83758" indent="-251986" algn="l" defTabSz="1007943" rtl="0" eaLnBrk="1" latinLnBrk="0" hangingPunct="1">
                  <a:lnSpc>
                    <a:spcPct val="90000"/>
                  </a:lnSpc>
                  <a:spcBef>
                    <a:spcPts val="551"/>
                  </a:spcBef>
                  <a:buFont typeface="Arial" panose="020B0604020202020204" pitchFamily="34" charset="0"/>
                  <a:buChar char="•"/>
                  <a:defRPr sz="198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3200" dirty="0" err="1">
                    <a:solidFill>
                      <a:srgbClr val="4E0700"/>
                    </a:solidFill>
                  </a:rPr>
                  <a:t>Наттокиназы</a:t>
                </a:r>
                <a:endParaRPr lang="ru-RU" sz="3200" dirty="0">
                  <a:solidFill>
                    <a:srgbClr val="4E0700"/>
                  </a:solidFill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7837714" y="1973943"/>
                <a:ext cx="2554516" cy="1161143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487886" y="2549071"/>
              <a:ext cx="0" cy="3967843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6487886" y="2549071"/>
              <a:ext cx="798285" cy="0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6487886" y="4542971"/>
              <a:ext cx="798285" cy="0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6487886" y="6516914"/>
              <a:ext cx="798285" cy="0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533967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37962" y="779916"/>
            <a:ext cx="4415737" cy="860198"/>
          </a:xfrm>
        </p:spPr>
        <p:txBody>
          <a:bodyPr>
            <a:normAutofit fontScale="85000" lnSpcReduction="10000"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spc="3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Состав продукта: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370981" y="2265135"/>
            <a:ext cx="3889830" cy="3640365"/>
          </a:xfr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800" dirty="0" err="1">
                <a:solidFill>
                  <a:srgbClr val="0B0000"/>
                </a:solidFill>
              </a:rPr>
              <a:t>Сквален</a:t>
            </a:r>
            <a:r>
              <a:rPr lang="ru-RU" sz="2800" dirty="0">
                <a:solidFill>
                  <a:srgbClr val="0B0000"/>
                </a:solidFill>
              </a:rPr>
              <a:t>;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800" dirty="0">
                <a:solidFill>
                  <a:srgbClr val="0B0000"/>
                </a:solidFill>
              </a:rPr>
              <a:t>Рыбий жир (омега-3);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800" dirty="0" err="1">
                <a:solidFill>
                  <a:srgbClr val="0B0000"/>
                </a:solidFill>
              </a:rPr>
              <a:t>Наттокиназа</a:t>
            </a:r>
            <a:r>
              <a:rPr lang="ru-RU" sz="2800" dirty="0">
                <a:solidFill>
                  <a:srgbClr val="0B0000"/>
                </a:solidFill>
              </a:rPr>
              <a:t>;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800" dirty="0" err="1">
                <a:solidFill>
                  <a:srgbClr val="0B0000"/>
                </a:solidFill>
              </a:rPr>
              <a:t>Диацилглицерол</a:t>
            </a:r>
            <a:r>
              <a:rPr lang="ru-RU" sz="2800" dirty="0">
                <a:solidFill>
                  <a:srgbClr val="0B0000"/>
                </a:solidFill>
              </a:rPr>
              <a:t>;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800" dirty="0" err="1">
                <a:solidFill>
                  <a:srgbClr val="0B0000"/>
                </a:solidFill>
              </a:rPr>
              <a:t>Алкоксиглецерол</a:t>
            </a:r>
            <a:r>
              <a:rPr lang="ru-RU" sz="2800" dirty="0">
                <a:solidFill>
                  <a:srgbClr val="0B0000"/>
                </a:solidFill>
              </a:rPr>
              <a:t>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34910" y="1973943"/>
            <a:ext cx="4064001" cy="406490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726" y="2127250"/>
            <a:ext cx="3507705" cy="54505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2" b="9823"/>
          <a:stretch/>
        </p:blipFill>
        <p:spPr>
          <a:xfrm>
            <a:off x="38100" y="1150145"/>
            <a:ext cx="4218281" cy="641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1503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08027" y="347097"/>
            <a:ext cx="4415737" cy="860198"/>
          </a:xfrm>
        </p:spPr>
        <p:txBody>
          <a:bodyPr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spc="300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Сквален</a:t>
            </a:r>
            <a:r>
              <a:rPr lang="ru-RU" sz="3600" spc="3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321995" y="2609849"/>
            <a:ext cx="3889830" cy="2758621"/>
          </a:xfr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err="1">
                <a:solidFill>
                  <a:srgbClr val="0B0000"/>
                </a:solidFill>
              </a:rPr>
              <a:t>Сквален</a:t>
            </a:r>
            <a:r>
              <a:rPr lang="ru-RU" sz="3200" dirty="0">
                <a:solidFill>
                  <a:srgbClr val="0B0000"/>
                </a:solidFill>
              </a:rPr>
              <a:t> –  экстракт из печени глубоководных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>
                <a:solidFill>
                  <a:srgbClr val="0B0000"/>
                </a:solidFill>
              </a:rPr>
              <a:t>акул.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34910" y="1962150"/>
            <a:ext cx="4064001" cy="43434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nevseoboi.com.ua/uploads/posts/2010-08/1281635411_silky-shark-red-sea-egyp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4" r="18959" b="11815"/>
          <a:stretch/>
        </p:blipFill>
        <p:spPr bwMode="auto">
          <a:xfrm>
            <a:off x="361950" y="514350"/>
            <a:ext cx="506376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pdb/1025945/e2edfcd2-83ff-43a9-b147-e9833b233a1c/s1200?webp=fals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6" b="9399"/>
          <a:stretch/>
        </p:blipFill>
        <p:spPr bwMode="auto">
          <a:xfrm>
            <a:off x="361950" y="4133850"/>
            <a:ext cx="506376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73300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6249337" y="5807103"/>
            <a:ext cx="4073764" cy="905865"/>
          </a:xfr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4E0700"/>
                </a:solidFill>
              </a:rPr>
              <a:t>Стимулирует процессы метаболизма, клеточный рост;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398874" y="2183665"/>
            <a:ext cx="0" cy="396829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398874" y="2183665"/>
            <a:ext cx="739289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3230587" y="323344"/>
            <a:ext cx="4415737" cy="860198"/>
          </a:xfrm>
        </p:spPr>
        <p:txBody>
          <a:bodyPr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600" spc="3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Свойства: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43297" y="1436351"/>
            <a:ext cx="4079735" cy="149462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43297" y="3401222"/>
            <a:ext cx="4079735" cy="149462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43297" y="5404646"/>
            <a:ext cx="4079735" cy="149462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138163" y="1436351"/>
            <a:ext cx="4079735" cy="149462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138163" y="3401222"/>
            <a:ext cx="4079735" cy="149462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138163" y="5404646"/>
            <a:ext cx="4079735" cy="149462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682618" y="1663249"/>
            <a:ext cx="3829240" cy="1286328"/>
          </a:xfr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4E0700"/>
                </a:solidFill>
              </a:rPr>
              <a:t>Обладает мощным антиоксидантным действием, имеет </a:t>
            </a:r>
            <a:r>
              <a:rPr lang="ru-RU" sz="2000" dirty="0" err="1">
                <a:solidFill>
                  <a:srgbClr val="4E0700"/>
                </a:solidFill>
              </a:rPr>
              <a:t>детоксицирующий</a:t>
            </a:r>
            <a:r>
              <a:rPr lang="ru-RU" sz="2000" dirty="0">
                <a:solidFill>
                  <a:srgbClr val="4E0700"/>
                </a:solidFill>
              </a:rPr>
              <a:t> эффект;</a:t>
            </a:r>
          </a:p>
        </p:txBody>
      </p:sp>
      <p:sp>
        <p:nvSpPr>
          <p:cNvPr id="37" name="Объект 2"/>
          <p:cNvSpPr txBox="1">
            <a:spLocks/>
          </p:cNvSpPr>
          <p:nvPr/>
        </p:nvSpPr>
        <p:spPr>
          <a:xfrm>
            <a:off x="682618" y="3812667"/>
            <a:ext cx="3680738" cy="891721"/>
          </a:xfr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4E0700"/>
                </a:solidFill>
              </a:rPr>
              <a:t>Улучшает обмен веществ, укрепляет иммунитет;</a:t>
            </a:r>
          </a:p>
        </p:txBody>
      </p:sp>
      <p:sp>
        <p:nvSpPr>
          <p:cNvPr id="38" name="Объект 2"/>
          <p:cNvSpPr txBox="1">
            <a:spLocks/>
          </p:cNvSpPr>
          <p:nvPr/>
        </p:nvSpPr>
        <p:spPr>
          <a:xfrm>
            <a:off x="682618" y="5648157"/>
            <a:ext cx="3940414" cy="971549"/>
          </a:xfr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4E0700"/>
                </a:solidFill>
              </a:rPr>
              <a:t>Принимает участие в синтезе гормонов, жировых клеток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4E0700"/>
                </a:solidFill>
              </a:rPr>
              <a:t>и некоторых витаминов;</a:t>
            </a:r>
          </a:p>
        </p:txBody>
      </p:sp>
      <p:sp>
        <p:nvSpPr>
          <p:cNvPr id="39" name="Объект 2"/>
          <p:cNvSpPr txBox="1">
            <a:spLocks/>
          </p:cNvSpPr>
          <p:nvPr/>
        </p:nvSpPr>
        <p:spPr>
          <a:xfrm>
            <a:off x="6249337" y="1827526"/>
            <a:ext cx="4073764" cy="957774"/>
          </a:xfr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4E0700"/>
                </a:solidFill>
              </a:rPr>
              <a:t>Обладает явно выраженным противоопухолевым действием;</a:t>
            </a:r>
          </a:p>
        </p:txBody>
      </p:sp>
      <p:sp>
        <p:nvSpPr>
          <p:cNvPr id="40" name="Объект 2"/>
          <p:cNvSpPr txBox="1">
            <a:spLocks/>
          </p:cNvSpPr>
          <p:nvPr/>
        </p:nvSpPr>
        <p:spPr>
          <a:xfrm>
            <a:off x="6249337" y="3696552"/>
            <a:ext cx="4073764" cy="1007836"/>
          </a:xfr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4E0700"/>
                </a:solidFill>
              </a:rPr>
              <a:t>Обладает противовирусным, бактерицидным, и </a:t>
            </a:r>
            <a:r>
              <a:rPr lang="ru-RU" sz="2000" dirty="0" err="1">
                <a:solidFill>
                  <a:srgbClr val="4E0700"/>
                </a:solidFill>
              </a:rPr>
              <a:t>фугицидным</a:t>
            </a:r>
            <a:r>
              <a:rPr lang="ru-RU" sz="2000" dirty="0">
                <a:solidFill>
                  <a:srgbClr val="4E0700"/>
                </a:solidFill>
              </a:rPr>
              <a:t> действием;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5398874" y="6147708"/>
            <a:ext cx="739289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398874" y="4195197"/>
            <a:ext cx="739289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4623032" y="2183665"/>
            <a:ext cx="815424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4623032" y="4195933"/>
            <a:ext cx="815424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4623032" y="6147708"/>
            <a:ext cx="815424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10978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6159673" y="1133385"/>
            <a:ext cx="4312441" cy="6093391"/>
          </a:xfr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200" dirty="0">
                <a:solidFill>
                  <a:srgbClr val="0B0000"/>
                </a:solidFill>
              </a:rPr>
              <a:t>Обладает уникальной способностью регенерировать клетки, насыщать их кислородом;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200" dirty="0">
                <a:solidFill>
                  <a:srgbClr val="0B0000"/>
                </a:solidFill>
              </a:rPr>
              <a:t>Уменьшает побочные явления при радио-химиотерапии;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200" dirty="0">
                <a:solidFill>
                  <a:srgbClr val="0B0000"/>
                </a:solidFill>
              </a:rPr>
              <a:t>Предотвращает сахарный диабет;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200" dirty="0">
                <a:solidFill>
                  <a:srgbClr val="0B0000"/>
                </a:solidFill>
              </a:rPr>
              <a:t>Тормозит развитие атеросклероза, сокращает вероятность инфарктов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200" dirty="0">
                <a:solidFill>
                  <a:srgbClr val="0B0000"/>
                </a:solidFill>
              </a:rPr>
              <a:t>и инсультов;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200" dirty="0">
                <a:solidFill>
                  <a:srgbClr val="0B0000"/>
                </a:solidFill>
              </a:rPr>
              <a:t>Снижает уровень холестерина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200" dirty="0">
                <a:solidFill>
                  <a:srgbClr val="0B0000"/>
                </a:solidFill>
              </a:rPr>
              <a:t>в крови;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200" dirty="0">
                <a:solidFill>
                  <a:srgbClr val="0B0000"/>
                </a:solidFill>
              </a:rPr>
              <a:t>Регулирует обмен веществ;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</a:pPr>
            <a:r>
              <a:rPr lang="ru-RU" sz="2200" dirty="0">
                <a:solidFill>
                  <a:srgbClr val="0B0000"/>
                </a:solidFill>
              </a:rPr>
              <a:t>Препятствует преждевременному старению;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08026" y="230983"/>
            <a:ext cx="4415737" cy="860198"/>
          </a:xfrm>
        </p:spPr>
        <p:txBody>
          <a:bodyPr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spc="3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А так же:</a:t>
            </a:r>
          </a:p>
        </p:txBody>
      </p:sp>
      <p:pic>
        <p:nvPicPr>
          <p:cNvPr id="3074" name="Picture 2" descr="https://hwcoftexas.com/wp-content/uploads/2015/07/iStock-931143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0"/>
          <a:stretch/>
        </p:blipFill>
        <p:spPr bwMode="auto">
          <a:xfrm>
            <a:off x="479425" y="451532"/>
            <a:ext cx="4839365" cy="652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0263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6300224" y="2101849"/>
            <a:ext cx="3939604" cy="4450443"/>
          </a:xfr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>
                <a:solidFill>
                  <a:srgbClr val="0B0000"/>
                </a:solidFill>
              </a:rPr>
              <a:t>Omega-3 - это незаменимые полиненасыщенные жирные кислоты, единственный источник поступления которых – пища.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8795" y="1524000"/>
            <a:ext cx="4302462" cy="521062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108027" y="347097"/>
            <a:ext cx="4415737" cy="860198"/>
          </a:xfrm>
        </p:spPr>
        <p:txBody>
          <a:bodyPr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spc="3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Omega-3</a:t>
            </a:r>
            <a:r>
              <a:rPr lang="ru-RU" sz="3600" spc="3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:</a:t>
            </a:r>
          </a:p>
        </p:txBody>
      </p:sp>
      <p:pic>
        <p:nvPicPr>
          <p:cNvPr id="2050" name="Picture 2" descr="https://sportpriority.com/media/34344/2506584650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8" b="15584"/>
          <a:stretch/>
        </p:blipFill>
        <p:spPr bwMode="auto">
          <a:xfrm>
            <a:off x="440878" y="518547"/>
            <a:ext cx="4990204" cy="26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egkopolezno.ru/wp-content/uploads/2018/12/suplementacao-de-omega-3-nao-faz-bem-a-saude-diz-estudo-1531935573069_v2_1920x1280-770x515@2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78" y="3653746"/>
            <a:ext cx="4990204" cy="333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14015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5778</TotalTime>
  <Words>609</Words>
  <Application>Microsoft Macintosh PowerPoint</Application>
  <PresentationFormat>Произвольный</PresentationFormat>
  <Paragraphs>150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nikolaynikolaylee@gmail.com</cp:lastModifiedBy>
  <cp:revision>190</cp:revision>
  <dcterms:created xsi:type="dcterms:W3CDTF">2019-04-09T10:59:29Z</dcterms:created>
  <dcterms:modified xsi:type="dcterms:W3CDTF">2019-05-24T06:45:21Z</dcterms:modified>
</cp:coreProperties>
</file>