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704B"/>
    <a:srgbClr val="D7A68A"/>
    <a:srgbClr val="CD3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"/>
            <a:ext cx="10691813" cy="7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317"/>
            <a:ext cx="10689336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317"/>
            <a:ext cx="10689336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"/>
            <a:ext cx="10691813" cy="7555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"/>
            <a:ext cx="10691813" cy="7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58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2043"/>
            <a:ext cx="4648822" cy="7555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0"/>
            <a:ext cx="4648822" cy="7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2043"/>
            <a:ext cx="4648822" cy="7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7" y="2043"/>
            <a:ext cx="6808926" cy="75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5" y="-14515"/>
            <a:ext cx="10731127" cy="75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07" y="-47133"/>
            <a:ext cx="10753819" cy="76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4"/>
          <a:stretch/>
        </p:blipFill>
        <p:spPr>
          <a:xfrm>
            <a:off x="-1" y="-1"/>
            <a:ext cx="1070698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" y="317"/>
            <a:ext cx="10689336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71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00799" y="848351"/>
            <a:ext cx="3991429" cy="6110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200" dirty="0" smtClean="0">
                <a:solidFill>
                  <a:srgbClr val="9C704B"/>
                </a:solidFill>
                <a:latin typeface="Century Gothic (Основной текст)"/>
              </a:rPr>
              <a:t>Крем-гель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9C704B"/>
                </a:solidFill>
                <a:latin typeface="Century Gothic (Основной текст)"/>
              </a:rPr>
              <a:t>DOUBLE LUXURY:</a:t>
            </a:r>
            <a:endParaRPr lang="ru-RU" sz="3200" dirty="0" smtClean="0">
              <a:solidFill>
                <a:srgbClr val="9C704B"/>
              </a:solidFill>
              <a:latin typeface="Century Gothic (Основной текст)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D7A68A"/>
                </a:solidFill>
              </a:rPr>
              <a:t> </a:t>
            </a:r>
            <a:br>
              <a:rPr lang="en-US" sz="2400" dirty="0" smtClean="0">
                <a:solidFill>
                  <a:srgbClr val="D7A68A"/>
                </a:solidFill>
              </a:rPr>
            </a:br>
            <a:r>
              <a:rPr lang="ru-RU" sz="2000" b="1" dirty="0">
                <a:solidFill>
                  <a:srgbClr val="D7A68A"/>
                </a:solidFill>
              </a:rPr>
              <a:t>3. </a:t>
            </a:r>
            <a:r>
              <a:rPr lang="ru-RU" sz="2000" dirty="0">
                <a:solidFill>
                  <a:srgbClr val="D7A68A"/>
                </a:solidFill>
              </a:rPr>
              <a:t>Подходит для любого типа кожи.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D7A68A"/>
                </a:solidFill>
              </a:rPr>
              <a:t>4. </a:t>
            </a:r>
            <a:r>
              <a:rPr lang="ru-RU" sz="2000" dirty="0">
                <a:solidFill>
                  <a:srgbClr val="D7A68A"/>
                </a:solidFill>
              </a:rPr>
              <a:t>Заменяет и дневной, и вечерний крем.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D7A68A"/>
                </a:solidFill>
              </a:rPr>
              <a:t>5. </a:t>
            </a:r>
            <a:r>
              <a:rPr lang="ru-RU" sz="2000" dirty="0">
                <a:solidFill>
                  <a:srgbClr val="D7A68A"/>
                </a:solidFill>
              </a:rPr>
              <a:t>Подходит для ежедневного ухода.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D7A68A"/>
                </a:solidFill>
              </a:rPr>
              <a:t>6. </a:t>
            </a:r>
            <a:r>
              <a:rPr lang="ru-RU" sz="2000" dirty="0">
                <a:solidFill>
                  <a:srgbClr val="D7A68A"/>
                </a:solidFill>
              </a:rPr>
              <a:t>Рекомендован для профилактики и коррекции.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D7A68A"/>
                </a:solidFill>
              </a:rPr>
              <a:t>возрастных изменений кожи.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D7A68A"/>
                </a:solidFill>
              </a:rPr>
              <a:t>7. </a:t>
            </a:r>
            <a:r>
              <a:rPr lang="ru-RU" sz="2000" dirty="0" err="1">
                <a:solidFill>
                  <a:srgbClr val="D7A68A"/>
                </a:solidFill>
              </a:rPr>
              <a:t>Гиппоаллергенен</a:t>
            </a:r>
            <a:r>
              <a:rPr lang="ru-RU" sz="2000" dirty="0">
                <a:solidFill>
                  <a:srgbClr val="D7A68A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D7A68A"/>
                </a:solidFill>
              </a:rPr>
              <a:t>8. </a:t>
            </a:r>
            <a:r>
              <a:rPr lang="ru-RU" sz="2000" dirty="0">
                <a:solidFill>
                  <a:srgbClr val="D7A68A"/>
                </a:solidFill>
              </a:rPr>
              <a:t>Относится к элитной косметике </a:t>
            </a:r>
            <a:r>
              <a:rPr lang="ru-RU" sz="2000" dirty="0" err="1">
                <a:solidFill>
                  <a:srgbClr val="D7A68A"/>
                </a:solidFill>
              </a:rPr>
              <a:t>Premium</a:t>
            </a:r>
            <a:r>
              <a:rPr lang="ru-RU" sz="2000" dirty="0">
                <a:solidFill>
                  <a:srgbClr val="D7A68A"/>
                </a:solidFill>
              </a:rPr>
              <a:t> </a:t>
            </a:r>
            <a:r>
              <a:rPr lang="ru-RU" sz="2000" dirty="0" err="1">
                <a:solidFill>
                  <a:srgbClr val="D7A68A"/>
                </a:solidFill>
              </a:rPr>
              <a:t>class</a:t>
            </a:r>
            <a:r>
              <a:rPr lang="ru-RU" sz="2000" dirty="0">
                <a:solidFill>
                  <a:srgbClr val="D7A68A"/>
                </a:solidFill>
              </a:rPr>
              <a:t>.</a:t>
            </a:r>
            <a:r>
              <a:rPr lang="en-US" sz="2000" dirty="0" smtClean="0">
                <a:solidFill>
                  <a:srgbClr val="D7A68A"/>
                </a:solidFill>
              </a:rPr>
              <a:t/>
            </a:r>
            <a:br>
              <a:rPr lang="en-US" sz="2000" dirty="0" smtClean="0">
                <a:solidFill>
                  <a:srgbClr val="D7A68A"/>
                </a:solidFill>
              </a:rPr>
            </a:br>
            <a:r>
              <a:rPr lang="en-US" sz="2400" dirty="0" smtClean="0">
                <a:solidFill>
                  <a:srgbClr val="D7A68A"/>
                </a:solidFill>
              </a:rPr>
              <a:t/>
            </a:r>
            <a:br>
              <a:rPr lang="en-US" sz="2400" dirty="0" smtClean="0">
                <a:solidFill>
                  <a:srgbClr val="D7A68A"/>
                </a:solidFill>
              </a:rPr>
            </a:br>
            <a:endParaRPr lang="ru-RU" sz="2400" dirty="0">
              <a:solidFill>
                <a:srgbClr val="D7A68A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5" y="480273"/>
            <a:ext cx="4025355" cy="2727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4" y="3903608"/>
            <a:ext cx="4806986" cy="3162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72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7" descr="C:\Users\yoko aoki\AppData\Local\Microsoft\Windows\INetCache\Content.Word\9Z3A3822-HDR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53" y="494938"/>
            <a:ext cx="3714844" cy="243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図 8" descr="C:\Users\yoko aoki\AppData\Local\Microsoft\Windows\INetCache\Content.Word\9Z3A3847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83" y="3455626"/>
            <a:ext cx="3733814" cy="2437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図 10" descr="C:\Users\yoko aoki\AppData\Local\Microsoft\Windows\INetCache\Content.Word\9Z3A3751_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2" y="509452"/>
            <a:ext cx="3793913" cy="243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図 11" descr="C:\Users\yoko aoki\AppData\Local\Microsoft\Windows\INetCache\Content.Word\9Z3A3764_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7" y="3513908"/>
            <a:ext cx="3793913" cy="243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16414" y="6358709"/>
            <a:ext cx="9271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ru-RU" sz="2400" dirty="0">
                <a:solidFill>
                  <a:srgbClr val="9C704B"/>
                </a:solidFill>
                <a:latin typeface="+mj-lt"/>
                <a:ea typeface="Arial" charset="0"/>
                <a:cs typeface="Arial" charset="0"/>
              </a:rPr>
              <a:t>Крем-гель DOUBLE LUXURY - это продукт высоких </a:t>
            </a:r>
            <a:r>
              <a:rPr lang="ru-RU" sz="2400" dirty="0" smtClean="0">
                <a:solidFill>
                  <a:srgbClr val="9C704B"/>
                </a:solidFill>
                <a:latin typeface="+mj-lt"/>
                <a:ea typeface="Arial" charset="0"/>
                <a:cs typeface="Arial" charset="0"/>
              </a:rPr>
              <a:t>инновационных </a:t>
            </a:r>
            <a:r>
              <a:rPr lang="ru-RU" sz="2400" dirty="0">
                <a:solidFill>
                  <a:srgbClr val="9C704B"/>
                </a:solidFill>
                <a:latin typeface="+mj-lt"/>
                <a:ea typeface="Arial" charset="0"/>
                <a:cs typeface="Arial" charset="0"/>
              </a:rPr>
              <a:t>технологий, который проходит неоднократный контроль качества.</a:t>
            </a:r>
            <a:endParaRPr lang="ru-RU" sz="2400" dirty="0">
              <a:solidFill>
                <a:srgbClr val="9C704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1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30057" y="646615"/>
            <a:ext cx="5065486" cy="7029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9C704B"/>
                </a:solidFill>
                <a:latin typeface="Century Gothic (Основной текст)"/>
              </a:rPr>
              <a:t>В Японии существуют </a:t>
            </a:r>
          </a:p>
          <a:p>
            <a:r>
              <a:rPr lang="ru-RU" sz="2800" b="1" dirty="0" smtClean="0">
                <a:solidFill>
                  <a:srgbClr val="9C704B"/>
                </a:solidFill>
                <a:latin typeface="Century Gothic (Основной текст)"/>
              </a:rPr>
              <a:t>два вида косметических средств: </a:t>
            </a:r>
            <a:r>
              <a:rPr lang="ru-RU" sz="2800" b="1" dirty="0" smtClean="0">
                <a:solidFill>
                  <a:srgbClr val="D7A68A"/>
                </a:solidFill>
              </a:rPr>
              <a:t/>
            </a:r>
            <a:br>
              <a:rPr lang="ru-RU" sz="2800" b="1" dirty="0" smtClean="0">
                <a:solidFill>
                  <a:srgbClr val="D7A68A"/>
                </a:solidFill>
              </a:rPr>
            </a:br>
            <a:r>
              <a:rPr lang="ru-RU" sz="2800" b="1" dirty="0" smtClean="0">
                <a:solidFill>
                  <a:srgbClr val="D7A68A"/>
                </a:solidFill>
              </a:rPr>
              <a:t/>
            </a:r>
            <a:br>
              <a:rPr lang="ru-RU" sz="2800" b="1" dirty="0" smtClean="0">
                <a:solidFill>
                  <a:srgbClr val="D7A68A"/>
                </a:solidFill>
              </a:rPr>
            </a:br>
            <a:r>
              <a:rPr lang="ru-RU" sz="2000" b="1" dirty="0" smtClean="0">
                <a:solidFill>
                  <a:srgbClr val="9C704B"/>
                </a:solidFill>
              </a:rPr>
              <a:t>Обиходный</a:t>
            </a:r>
            <a:r>
              <a:rPr lang="ru-RU" sz="2000" dirty="0" smtClean="0">
                <a:solidFill>
                  <a:srgbClr val="9C704B"/>
                </a:solidFill>
              </a:rPr>
              <a:t>: </a:t>
            </a:r>
            <a:r>
              <a:rPr lang="ru-RU" sz="2000" dirty="0" smtClean="0">
                <a:solidFill>
                  <a:srgbClr val="D7A68A"/>
                </a:solidFill>
              </a:rPr>
              <a:t>косметические товары, производимые по стандартным технологиям.</a:t>
            </a:r>
          </a:p>
          <a:p>
            <a:r>
              <a:rPr lang="ru-RU" sz="2000" dirty="0" smtClean="0">
                <a:solidFill>
                  <a:srgbClr val="D7A68A"/>
                </a:solidFill>
              </a:rPr>
              <a:t/>
            </a:r>
            <a:br>
              <a:rPr lang="ru-RU" sz="2000" dirty="0" smtClean="0">
                <a:solidFill>
                  <a:srgbClr val="D7A68A"/>
                </a:solidFill>
              </a:rPr>
            </a:br>
            <a:r>
              <a:rPr lang="ru-RU" sz="2000" b="1" dirty="0" smtClean="0">
                <a:solidFill>
                  <a:srgbClr val="9C704B"/>
                </a:solidFill>
              </a:rPr>
              <a:t>Фармацевтический</a:t>
            </a:r>
            <a:r>
              <a:rPr lang="ru-RU" sz="2000" dirty="0" smtClean="0">
                <a:solidFill>
                  <a:srgbClr val="9C704B"/>
                </a:solidFill>
              </a:rPr>
              <a:t>: </a:t>
            </a:r>
            <a:r>
              <a:rPr lang="ru-RU" sz="2000" dirty="0" smtClean="0">
                <a:solidFill>
                  <a:srgbClr val="D7A68A"/>
                </a:solidFill>
              </a:rPr>
              <a:t>производится в соответствии с техническим регламентом, соответствует всем нормам Закона о фармацевтической продукции, утвержденным для косметических средств </a:t>
            </a:r>
            <a:r>
              <a:rPr lang="ru-RU" sz="2000" b="1" u="sng" dirty="0" smtClean="0">
                <a:solidFill>
                  <a:srgbClr val="9C704B"/>
                </a:solidFill>
              </a:rPr>
              <a:t>Министерством здравоохранения</a:t>
            </a:r>
            <a:r>
              <a:rPr lang="ru-RU" sz="2000" b="1" dirty="0" smtClean="0">
                <a:solidFill>
                  <a:srgbClr val="9C704B"/>
                </a:solidFill>
              </a:rPr>
              <a:t> </a:t>
            </a:r>
            <a:r>
              <a:rPr lang="ru-RU" sz="2000" dirty="0" smtClean="0">
                <a:solidFill>
                  <a:srgbClr val="D7A68A"/>
                </a:solidFill>
              </a:rPr>
              <a:t>труда </a:t>
            </a:r>
          </a:p>
          <a:p>
            <a:r>
              <a:rPr lang="ru-RU" sz="2000" dirty="0" smtClean="0">
                <a:solidFill>
                  <a:srgbClr val="D7A68A"/>
                </a:solidFill>
              </a:rPr>
              <a:t>и благосостояния Японии. </a:t>
            </a:r>
            <a:br>
              <a:rPr lang="ru-RU" sz="2000" dirty="0" smtClean="0">
                <a:solidFill>
                  <a:srgbClr val="D7A68A"/>
                </a:solidFill>
              </a:rPr>
            </a:br>
            <a:endParaRPr lang="ru-RU" sz="2000" dirty="0" smtClean="0">
              <a:solidFill>
                <a:srgbClr val="D7A68A"/>
              </a:solidFill>
            </a:endParaRPr>
          </a:p>
          <a:p>
            <a:r>
              <a:rPr lang="en-US" sz="2000" b="1" u="sng" dirty="0" smtClean="0">
                <a:solidFill>
                  <a:srgbClr val="9C704B"/>
                </a:solidFill>
              </a:rPr>
              <a:t>DOUBLE LUXURY </a:t>
            </a:r>
            <a:r>
              <a:rPr lang="ru-RU" sz="2000" dirty="0" smtClean="0">
                <a:solidFill>
                  <a:srgbClr val="D7A68A"/>
                </a:solidFill>
              </a:rPr>
              <a:t>является косметическим средством, которое отвечает самым строгим техническим регламентам Японии</a:t>
            </a:r>
            <a:r>
              <a:rPr lang="ru-RU" sz="2000" b="1" dirty="0" smtClean="0">
                <a:solidFill>
                  <a:srgbClr val="D7A68A"/>
                </a:solidFill>
              </a:rPr>
              <a:t> </a:t>
            </a:r>
            <a:r>
              <a:rPr lang="ru-RU" sz="2000" dirty="0" smtClean="0">
                <a:solidFill>
                  <a:srgbClr val="D7A68A"/>
                </a:solidFill>
              </a:rPr>
              <a:t>и </a:t>
            </a:r>
            <a:r>
              <a:rPr lang="ru-RU" sz="2000" b="1" u="sng" dirty="0" smtClean="0">
                <a:solidFill>
                  <a:srgbClr val="9C704B"/>
                </a:solidFill>
              </a:rPr>
              <a:t>позиционируется как  лечебная косметика</a:t>
            </a:r>
            <a:r>
              <a:rPr lang="en-US" sz="2000" b="1" u="sng" dirty="0" smtClean="0">
                <a:solidFill>
                  <a:srgbClr val="9C704B"/>
                </a:solidFill>
              </a:rPr>
              <a:t>.</a:t>
            </a:r>
            <a:r>
              <a:rPr lang="ru-RU" sz="2400" b="1" dirty="0" smtClean="0">
                <a:solidFill>
                  <a:srgbClr val="D7A68A"/>
                </a:solidFill>
              </a:rPr>
              <a:t/>
            </a:r>
            <a:br>
              <a:rPr lang="ru-RU" sz="2400" b="1" dirty="0" smtClean="0">
                <a:solidFill>
                  <a:srgbClr val="D7A68A"/>
                </a:solidFill>
              </a:rPr>
            </a:br>
            <a:endParaRPr lang="ru-RU" sz="2400" dirty="0">
              <a:solidFill>
                <a:srgbClr val="D7A68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4" y="4659088"/>
            <a:ext cx="3096305" cy="1814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" y="849815"/>
            <a:ext cx="3092233" cy="2575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3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13714" y="237407"/>
            <a:ext cx="40640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C704B"/>
                </a:solidFill>
                <a:latin typeface="+mj-lt"/>
              </a:rPr>
              <a:t>ОРГАНИЧЕСКИЙ ГЕРМАНИЙ</a:t>
            </a:r>
          </a:p>
          <a:p>
            <a:r>
              <a:rPr lang="ru-RU" sz="2200" dirty="0" smtClean="0">
                <a:solidFill>
                  <a:srgbClr val="9C704B"/>
                </a:solidFill>
                <a:latin typeface="+mj-lt"/>
              </a:rPr>
              <a:t>открыт </a:t>
            </a:r>
            <a:r>
              <a:rPr lang="ru-RU" sz="2200" dirty="0">
                <a:solidFill>
                  <a:srgbClr val="9C704B"/>
                </a:solidFill>
                <a:latin typeface="+mj-lt"/>
              </a:rPr>
              <a:t>в 1967 году </a:t>
            </a:r>
            <a:r>
              <a:rPr lang="ru-RU" sz="2200" dirty="0" smtClean="0">
                <a:solidFill>
                  <a:srgbClr val="9C704B"/>
                </a:solidFill>
                <a:latin typeface="+mj-lt"/>
              </a:rPr>
              <a:t>доктором </a:t>
            </a:r>
            <a:r>
              <a:rPr lang="ru-RU" sz="2200" dirty="0" err="1" smtClean="0">
                <a:solidFill>
                  <a:srgbClr val="9C704B"/>
                </a:solidFill>
                <a:latin typeface="+mj-lt"/>
              </a:rPr>
              <a:t>Казухико</a:t>
            </a:r>
            <a:r>
              <a:rPr lang="ru-RU" sz="2200" dirty="0" smtClean="0">
                <a:solidFill>
                  <a:srgbClr val="9C704B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9C704B"/>
                </a:solidFill>
                <a:latin typeface="+mj-lt"/>
              </a:rPr>
              <a:t>Асаи</a:t>
            </a:r>
            <a:r>
              <a:rPr lang="en-US" sz="2200" dirty="0">
                <a:solidFill>
                  <a:srgbClr val="9C704B"/>
                </a:solidFill>
                <a:latin typeface="+mj-lt"/>
              </a:rPr>
              <a:t>.</a:t>
            </a:r>
            <a:endParaRPr lang="ru-RU" sz="2200" dirty="0">
              <a:solidFill>
                <a:srgbClr val="9C704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910" y="6163044"/>
            <a:ext cx="365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9C704B"/>
                </a:solidFill>
                <a:latin typeface="+mj-lt"/>
              </a:rPr>
              <a:t>Его называют натуральным </a:t>
            </a:r>
            <a:endParaRPr lang="ru-RU" sz="2200" b="1" dirty="0" smtClean="0">
              <a:solidFill>
                <a:srgbClr val="9C704B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9C704B"/>
                </a:solidFill>
                <a:latin typeface="+mj-lt"/>
              </a:rPr>
              <a:t>восстановителем </a:t>
            </a:r>
            <a:r>
              <a:rPr lang="ru-RU" sz="2200" b="1" dirty="0">
                <a:solidFill>
                  <a:srgbClr val="9C704B"/>
                </a:solidFill>
                <a:latin typeface="+mj-lt"/>
              </a:rPr>
              <a:t>клеток</a:t>
            </a:r>
            <a:r>
              <a:rPr lang="en-US" sz="2200" b="1" dirty="0">
                <a:solidFill>
                  <a:srgbClr val="9C704B"/>
                </a:solidFill>
                <a:latin typeface="+mj-lt"/>
              </a:rPr>
              <a:t>.</a:t>
            </a:r>
            <a:endParaRPr lang="ru-RU" sz="2200" b="1" dirty="0">
              <a:solidFill>
                <a:srgbClr val="9C704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3714" y="1758281"/>
            <a:ext cx="41873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C704B"/>
                </a:solidFill>
                <a:latin typeface="+mj-lt"/>
              </a:rPr>
              <a:t>Свойства</a:t>
            </a:r>
            <a:r>
              <a:rPr lang="en-US" sz="2400" b="1" dirty="0">
                <a:solidFill>
                  <a:srgbClr val="9C704B"/>
                </a:solidFill>
                <a:latin typeface="+mj-lt"/>
              </a:rPr>
              <a:t>:  </a:t>
            </a:r>
            <a:endParaRPr lang="ru-RU" sz="2400" b="1" dirty="0">
              <a:solidFill>
                <a:srgbClr val="9C704B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1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Деликатно воздействует на кожу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2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Имеет глубокое увлажняющее действие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3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Стимулирует работу клеток кожи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4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Улучшает микроциркуляцию кожи и  тканевой  дыхание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5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Восстанавливает кожу в период </a:t>
            </a:r>
            <a:r>
              <a:rPr lang="ru-RU" dirty="0" err="1">
                <a:solidFill>
                  <a:srgbClr val="D7A68A"/>
                </a:solidFill>
                <a:latin typeface="+mj-lt"/>
              </a:rPr>
              <a:t>акне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6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Позволяет восстановить естественный баланс кожи и защитную функцию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7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Обладает выраженными антиоксидантными свойствами</a:t>
            </a:r>
            <a:r>
              <a:rPr lang="en-US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dirty="0">
                <a:solidFill>
                  <a:srgbClr val="D7A68A"/>
                </a:solidFill>
                <a:latin typeface="+mj-lt"/>
              </a:rPr>
              <a:t> </a:t>
            </a:r>
          </a:p>
        </p:txBody>
      </p:sp>
      <p:pic>
        <p:nvPicPr>
          <p:cNvPr id="1026" name="Picture 2" descr="https://image.tinnhanhchungkhoan.vn/w660/uploaded/ngoctuanz/2016_07_03/02_at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1" y="589738"/>
            <a:ext cx="2337086" cy="2337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01.alicdn.com/kf/HTB1vcqIeruWBuNjSszg7628jVXaN/1282587/HTB1vcqIeruWBuNjSszg7628jVX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75" y="2086645"/>
            <a:ext cx="2593087" cy="1680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staticbg.com/images/oaupload/banggood/images/00/D4/422793e9-bc72-47cd-a9ba-343279a33c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1" y="3960362"/>
            <a:ext cx="2278743" cy="2278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86425" y="5981462"/>
            <a:ext cx="3976629" cy="1128574"/>
          </a:xfrm>
          <a:prstGeom prst="round2DiagRect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www.hekimce.com/resimler/fotogaleri/bitkisel-ekstraktlarin-yasam-kalitesindeki-onemi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75" y="5375309"/>
            <a:ext cx="2548066" cy="169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4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75847" y="354769"/>
            <a:ext cx="4383315" cy="10696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9C704B"/>
                </a:solidFill>
              </a:rPr>
              <a:t>СКВАЛЕН </a:t>
            </a:r>
            <a:r>
              <a:rPr lang="ru-RU" sz="2500" dirty="0" smtClean="0">
                <a:solidFill>
                  <a:srgbClr val="D7A68A"/>
                </a:solidFill>
              </a:rPr>
              <a:t>– это экстракт </a:t>
            </a:r>
          </a:p>
          <a:p>
            <a:r>
              <a:rPr lang="ru-RU" sz="2500" dirty="0" smtClean="0">
                <a:solidFill>
                  <a:srgbClr val="D7A68A"/>
                </a:solidFill>
              </a:rPr>
              <a:t>из печени глубоководных акул</a:t>
            </a:r>
            <a:r>
              <a:rPr lang="en-US" sz="2500" dirty="0" smtClean="0">
                <a:solidFill>
                  <a:srgbClr val="D7A68A"/>
                </a:solidFill>
              </a:rPr>
              <a:t>.</a:t>
            </a:r>
            <a:r>
              <a:rPr lang="ru-RU" sz="2500" dirty="0" smtClean="0">
                <a:solidFill>
                  <a:srgbClr val="D7A68A"/>
                </a:solidFill>
              </a:rPr>
              <a:t> </a:t>
            </a:r>
            <a:r>
              <a:rPr lang="ru-RU" sz="2400" b="1" dirty="0" smtClean="0">
                <a:solidFill>
                  <a:srgbClr val="9C704B"/>
                </a:solidFill>
              </a:rPr>
              <a:t/>
            </a:r>
            <a:br>
              <a:rPr lang="ru-RU" sz="2400" b="1" dirty="0" smtClean="0">
                <a:solidFill>
                  <a:srgbClr val="9C704B"/>
                </a:solidFill>
              </a:rPr>
            </a:br>
            <a:endParaRPr lang="ru-RU" sz="2400" b="1" dirty="0">
              <a:solidFill>
                <a:srgbClr val="9C704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590" y="6146514"/>
            <a:ext cx="359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9C704B"/>
                </a:solidFill>
                <a:latin typeface="+mj-lt"/>
              </a:rPr>
              <a:t>Сквален</a:t>
            </a:r>
            <a:r>
              <a:rPr lang="ru-RU" sz="2200" b="1" dirty="0">
                <a:solidFill>
                  <a:srgbClr val="9C704B"/>
                </a:solidFill>
                <a:latin typeface="+mj-lt"/>
              </a:rPr>
              <a:t>, вступая в реакцию </a:t>
            </a:r>
            <a:endParaRPr lang="ru-RU" sz="2200" b="1" dirty="0" smtClean="0">
              <a:solidFill>
                <a:srgbClr val="9C704B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9C704B"/>
                </a:solidFill>
                <a:latin typeface="+mj-lt"/>
              </a:rPr>
              <a:t>с </a:t>
            </a:r>
            <a:r>
              <a:rPr lang="ru-RU" sz="2200" b="1" dirty="0">
                <a:solidFill>
                  <a:srgbClr val="9C704B"/>
                </a:solidFill>
                <a:latin typeface="+mj-lt"/>
              </a:rPr>
              <a:t>водой </a:t>
            </a:r>
            <a:r>
              <a:rPr lang="ru-RU" sz="2200" b="1" dirty="0" smtClean="0">
                <a:solidFill>
                  <a:srgbClr val="9C704B"/>
                </a:solidFill>
                <a:latin typeface="+mj-lt"/>
              </a:rPr>
              <a:t>выделяет кислород.</a:t>
            </a:r>
            <a:endParaRPr lang="ru-RU" sz="2200" b="1" dirty="0">
              <a:solidFill>
                <a:srgbClr val="9C704B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7" y="617794"/>
            <a:ext cx="4240687" cy="2851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img1.fonwall.ru/o/fs/morskie-obitateli-akuly-akula-more-9j5b.jpg?route=mid&amp;amp;h=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7" y="4162514"/>
            <a:ext cx="4240687" cy="280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5847" y="1559193"/>
            <a:ext cx="4087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C704B"/>
                </a:solidFill>
                <a:latin typeface="+mj-lt"/>
              </a:rPr>
              <a:t>Свойства</a:t>
            </a:r>
            <a:r>
              <a:rPr lang="en-US" sz="2400" b="1" dirty="0">
                <a:solidFill>
                  <a:srgbClr val="9C704B"/>
                </a:solidFill>
                <a:latin typeface="+mj-lt"/>
              </a:rPr>
              <a:t>:  </a:t>
            </a:r>
            <a:endParaRPr lang="ru-RU" sz="2400" b="1" dirty="0">
              <a:solidFill>
                <a:srgbClr val="9C704B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1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Эффективный антиоксидант</a:t>
            </a:r>
            <a:r>
              <a:rPr lang="en-US" dirty="0" smtClean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>
                <a:solidFill>
                  <a:srgbClr val="D7A68A"/>
                </a:solidFill>
                <a:latin typeface="+mj-lt"/>
              </a:rPr>
              <a:t>2</a:t>
            </a:r>
            <a:r>
              <a:rPr lang="en-US" b="1" dirty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Природный увлажнитель</a:t>
            </a:r>
            <a:r>
              <a:rPr lang="en-US" dirty="0" smtClean="0">
                <a:solidFill>
                  <a:srgbClr val="D7A68A"/>
                </a:solidFill>
                <a:latin typeface="+mj-lt"/>
              </a:rPr>
              <a:t>;</a:t>
            </a:r>
            <a:endParaRPr lang="ru-RU" dirty="0" smtClean="0">
              <a:solidFill>
                <a:srgbClr val="D7A68A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3.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Обладает смягчающим свойством;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4</a:t>
            </a:r>
            <a:r>
              <a:rPr lang="en-US" b="1" dirty="0" smtClean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 smtClean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Насыщает кожу кислородом</a:t>
            </a:r>
            <a:r>
              <a:rPr lang="en-US" dirty="0" smtClean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5</a:t>
            </a:r>
            <a:r>
              <a:rPr lang="en-US" b="1" dirty="0" smtClean="0">
                <a:solidFill>
                  <a:srgbClr val="D7A68A"/>
                </a:solidFill>
                <a:latin typeface="+mj-lt"/>
              </a:rPr>
              <a:t>.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Обладает бактерицидным, противовоспалительным и заживляющим свойством</a:t>
            </a:r>
            <a:r>
              <a:rPr lang="en-US" dirty="0" smtClean="0">
                <a:solidFill>
                  <a:srgbClr val="D7A68A"/>
                </a:solidFill>
                <a:latin typeface="+mj-lt"/>
              </a:rPr>
              <a:t>;</a:t>
            </a:r>
            <a:endParaRPr lang="ru-RU" dirty="0" smtClean="0">
              <a:solidFill>
                <a:srgbClr val="D7A68A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6</a:t>
            </a:r>
            <a:r>
              <a:rPr lang="en-US" b="1" dirty="0" smtClean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 smtClean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Восстанавливает клетки</a:t>
            </a:r>
            <a:r>
              <a:rPr lang="en-US" dirty="0" smtClean="0">
                <a:solidFill>
                  <a:srgbClr val="D7A68A"/>
                </a:solidFill>
                <a:latin typeface="+mj-lt"/>
              </a:rPr>
              <a:t>;</a:t>
            </a:r>
            <a:endParaRPr lang="ru-RU" dirty="0">
              <a:solidFill>
                <a:srgbClr val="D7A68A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7</a:t>
            </a:r>
            <a:r>
              <a:rPr lang="en-US" b="1" dirty="0" smtClean="0">
                <a:solidFill>
                  <a:srgbClr val="D7A68A"/>
                </a:solidFill>
                <a:latin typeface="+mj-lt"/>
              </a:rPr>
              <a:t>.</a:t>
            </a:r>
            <a:r>
              <a:rPr lang="ru-RU" b="1" dirty="0" smtClean="0">
                <a:solidFill>
                  <a:srgbClr val="D7A68A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Замедляет старение </a:t>
            </a:r>
          </a:p>
          <a:p>
            <a:r>
              <a:rPr lang="ru-RU" dirty="0" smtClean="0">
                <a:solidFill>
                  <a:srgbClr val="D7A68A"/>
                </a:solidFill>
                <a:latin typeface="+mj-lt"/>
              </a:rPr>
              <a:t>и омолаживает;</a:t>
            </a:r>
          </a:p>
          <a:p>
            <a:r>
              <a:rPr lang="ru-RU" b="1" dirty="0" smtClean="0">
                <a:solidFill>
                  <a:srgbClr val="D7A68A"/>
                </a:solidFill>
                <a:latin typeface="+mj-lt"/>
              </a:rPr>
              <a:t>8. </a:t>
            </a:r>
            <a:r>
              <a:rPr lang="ru-RU" dirty="0" smtClean="0">
                <a:solidFill>
                  <a:srgbClr val="D7A68A"/>
                </a:solidFill>
                <a:latin typeface="+mj-lt"/>
              </a:rPr>
              <a:t>Обладает укрепляющими свойствами.</a:t>
            </a:r>
            <a:endParaRPr lang="ru-RU" dirty="0">
              <a:solidFill>
                <a:srgbClr val="D7A68A"/>
              </a:solidFill>
              <a:latin typeface="+mj-lt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386425" y="5981461"/>
            <a:ext cx="3976629" cy="1128574"/>
          </a:xfrm>
          <a:prstGeom prst="round2DiagRect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8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86285" y="1870690"/>
            <a:ext cx="3918855" cy="4807814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err="1" smtClean="0">
                <a:solidFill>
                  <a:srgbClr val="9C704B"/>
                </a:solidFill>
              </a:rPr>
              <a:t>Сквален</a:t>
            </a:r>
            <a:r>
              <a:rPr lang="ru-RU" sz="2800" b="1" dirty="0" smtClean="0">
                <a:solidFill>
                  <a:srgbClr val="9C704B"/>
                </a:solidFill>
              </a:rPr>
              <a:t> – витамин кислорода!</a:t>
            </a:r>
          </a:p>
          <a:p>
            <a:pPr>
              <a:lnSpc>
                <a:spcPct val="100000"/>
              </a:lnSpc>
            </a:pPr>
            <a:r>
              <a:rPr lang="ru-RU" sz="2800" u="sng" dirty="0" smtClean="0">
                <a:solidFill>
                  <a:srgbClr val="D7A68A"/>
                </a:solidFill>
              </a:rPr>
              <a:t/>
            </a:r>
            <a:br>
              <a:rPr lang="ru-RU" sz="2800" u="sng" dirty="0" smtClean="0">
                <a:solidFill>
                  <a:srgbClr val="D7A68A"/>
                </a:solidFill>
              </a:rPr>
            </a:br>
            <a:r>
              <a:rPr lang="ru-RU" sz="1800" b="1" dirty="0" smtClean="0">
                <a:solidFill>
                  <a:srgbClr val="D7A68A"/>
                </a:solidFill>
              </a:rPr>
              <a:t>1</a:t>
            </a:r>
            <a:r>
              <a:rPr lang="en-US" sz="1800" b="1" dirty="0" smtClean="0">
                <a:solidFill>
                  <a:srgbClr val="D7A68A"/>
                </a:solidFill>
              </a:rPr>
              <a:t>.</a:t>
            </a:r>
            <a:r>
              <a:rPr lang="ru-RU" sz="1800" b="1" dirty="0" smtClean="0">
                <a:solidFill>
                  <a:srgbClr val="D7A68A"/>
                </a:solidFill>
              </a:rPr>
              <a:t> </a:t>
            </a:r>
            <a:r>
              <a:rPr lang="ru-RU" sz="1800" dirty="0" smtClean="0">
                <a:solidFill>
                  <a:srgbClr val="D7A68A"/>
                </a:solidFill>
              </a:rPr>
              <a:t>Образует защитную</a:t>
            </a:r>
            <a:r>
              <a:rPr lang="en-US" sz="1800" dirty="0" smtClean="0">
                <a:solidFill>
                  <a:srgbClr val="D7A68A"/>
                </a:solidFill>
              </a:rPr>
              <a:t>,</a:t>
            </a:r>
            <a:r>
              <a:rPr lang="ru-RU" sz="1800" dirty="0" smtClean="0">
                <a:solidFill>
                  <a:srgbClr val="D7A68A"/>
                </a:solidFill>
              </a:rPr>
              <a:t> естественную </a:t>
            </a:r>
            <a:r>
              <a:rPr lang="ru-RU" sz="1800" dirty="0" err="1" smtClean="0">
                <a:solidFill>
                  <a:srgbClr val="D7A68A"/>
                </a:solidFill>
              </a:rPr>
              <a:t>гидролипидную</a:t>
            </a:r>
            <a:r>
              <a:rPr lang="ru-RU" sz="1800" dirty="0" smtClean="0">
                <a:solidFill>
                  <a:srgbClr val="D7A68A"/>
                </a:solidFill>
              </a:rPr>
              <a:t> мантию</a:t>
            </a:r>
            <a:r>
              <a:rPr lang="en-US" sz="1800" dirty="0" smtClean="0">
                <a:solidFill>
                  <a:srgbClr val="D7A68A"/>
                </a:solidFill>
              </a:rPr>
              <a:t>;</a:t>
            </a:r>
            <a:br>
              <a:rPr lang="en-US" sz="1800" dirty="0" smtClean="0">
                <a:solidFill>
                  <a:srgbClr val="D7A68A"/>
                </a:solidFill>
              </a:rPr>
            </a:br>
            <a:r>
              <a:rPr lang="en-US" sz="1800" b="1" dirty="0" smtClean="0">
                <a:solidFill>
                  <a:srgbClr val="D7A68A"/>
                </a:solidFill>
              </a:rPr>
              <a:t>2.</a:t>
            </a:r>
            <a:r>
              <a:rPr lang="ru-RU" sz="1800" b="1" dirty="0" smtClean="0">
                <a:solidFill>
                  <a:srgbClr val="D7A68A"/>
                </a:solidFill>
              </a:rPr>
              <a:t> </a:t>
            </a:r>
            <a:r>
              <a:rPr lang="en-US" sz="1800" b="1" dirty="0" smtClean="0">
                <a:solidFill>
                  <a:srgbClr val="D7A68A"/>
                </a:solidFill>
              </a:rPr>
              <a:t> </a:t>
            </a:r>
            <a:r>
              <a:rPr lang="ru-RU" sz="1800" dirty="0" smtClean="0">
                <a:solidFill>
                  <a:srgbClr val="D7A68A"/>
                </a:solidFill>
              </a:rPr>
              <a:t>Защищает от инфекций и вирусов</a:t>
            </a:r>
            <a:r>
              <a:rPr lang="en-US" sz="1800" dirty="0" smtClean="0">
                <a:solidFill>
                  <a:srgbClr val="D7A68A"/>
                </a:solidFill>
              </a:rPr>
              <a:t>;</a:t>
            </a:r>
            <a:r>
              <a:rPr lang="ru-RU" sz="1800" dirty="0" smtClean="0">
                <a:solidFill>
                  <a:srgbClr val="D7A68A"/>
                </a:solidFill>
              </a:rPr>
              <a:t> </a:t>
            </a:r>
            <a:br>
              <a:rPr lang="ru-RU" sz="1800" dirty="0" smtClean="0">
                <a:solidFill>
                  <a:srgbClr val="D7A68A"/>
                </a:solidFill>
              </a:rPr>
            </a:br>
            <a:r>
              <a:rPr lang="ru-RU" sz="1800" b="1" dirty="0" smtClean="0">
                <a:solidFill>
                  <a:srgbClr val="D7A68A"/>
                </a:solidFill>
              </a:rPr>
              <a:t>3</a:t>
            </a:r>
            <a:r>
              <a:rPr lang="en-US" sz="1800" b="1" dirty="0" smtClean="0">
                <a:solidFill>
                  <a:srgbClr val="D7A68A"/>
                </a:solidFill>
              </a:rPr>
              <a:t>.  </a:t>
            </a:r>
            <a:r>
              <a:rPr lang="ru-RU" sz="1800" dirty="0" smtClean="0">
                <a:solidFill>
                  <a:srgbClr val="D7A68A"/>
                </a:solidFill>
              </a:rPr>
              <a:t>Является мощным </a:t>
            </a:r>
            <a:r>
              <a:rPr lang="en-US" sz="1800" dirty="0" smtClean="0">
                <a:solidFill>
                  <a:srgbClr val="D7A68A"/>
                </a:solidFill>
              </a:rPr>
              <a:t>“</a:t>
            </a:r>
            <a:r>
              <a:rPr lang="ru-RU" sz="1800" dirty="0" smtClean="0">
                <a:solidFill>
                  <a:srgbClr val="D7A68A"/>
                </a:solidFill>
              </a:rPr>
              <a:t>транспортным средством</a:t>
            </a:r>
            <a:r>
              <a:rPr lang="en-US" sz="1800" dirty="0" smtClean="0">
                <a:solidFill>
                  <a:srgbClr val="D7A68A"/>
                </a:solidFill>
              </a:rPr>
              <a:t> </a:t>
            </a:r>
            <a:r>
              <a:rPr lang="ru-RU" sz="1800" dirty="0" smtClean="0">
                <a:solidFill>
                  <a:srgbClr val="D7A68A"/>
                </a:solidFill>
              </a:rPr>
              <a:t>для витаминов</a:t>
            </a:r>
            <a:r>
              <a:rPr lang="en-US" sz="1800" dirty="0" smtClean="0">
                <a:solidFill>
                  <a:srgbClr val="D7A68A"/>
                </a:solidFill>
              </a:rPr>
              <a:t>,</a:t>
            </a:r>
            <a:r>
              <a:rPr lang="ru-RU" sz="1800" dirty="0" smtClean="0">
                <a:solidFill>
                  <a:srgbClr val="D7A68A"/>
                </a:solidFill>
              </a:rPr>
              <a:t> микроэлементов и минералов</a:t>
            </a:r>
            <a:r>
              <a:rPr lang="en-US" sz="1800" dirty="0" smtClean="0">
                <a:solidFill>
                  <a:srgbClr val="D7A68A"/>
                </a:solidFill>
              </a:rPr>
              <a:t>;</a:t>
            </a:r>
            <a:br>
              <a:rPr lang="en-US" sz="1800" dirty="0" smtClean="0">
                <a:solidFill>
                  <a:srgbClr val="D7A68A"/>
                </a:solidFill>
              </a:rPr>
            </a:br>
            <a:r>
              <a:rPr lang="en-US" sz="1800" b="1" dirty="0" smtClean="0">
                <a:solidFill>
                  <a:srgbClr val="D7A68A"/>
                </a:solidFill>
              </a:rPr>
              <a:t>4. </a:t>
            </a:r>
            <a:r>
              <a:rPr lang="ru-RU" sz="1800" b="1" dirty="0" smtClean="0">
                <a:solidFill>
                  <a:srgbClr val="D7A68A"/>
                </a:solidFill>
              </a:rPr>
              <a:t> </a:t>
            </a:r>
            <a:r>
              <a:rPr lang="ru-RU" sz="1800" dirty="0" smtClean="0">
                <a:solidFill>
                  <a:srgbClr val="D7A68A"/>
                </a:solidFill>
              </a:rPr>
              <a:t>Усиливает действие крем-геля</a:t>
            </a:r>
            <a:r>
              <a:rPr lang="en-US" sz="1800" dirty="0" smtClean="0">
                <a:solidFill>
                  <a:srgbClr val="D7A68A"/>
                </a:solidFill>
              </a:rPr>
              <a:t>;</a:t>
            </a:r>
            <a:br>
              <a:rPr lang="en-US" sz="1800" dirty="0" smtClean="0">
                <a:solidFill>
                  <a:srgbClr val="D7A68A"/>
                </a:solidFill>
              </a:rPr>
            </a:br>
            <a:r>
              <a:rPr lang="ru-RU" sz="1800" b="1" dirty="0" smtClean="0">
                <a:solidFill>
                  <a:srgbClr val="D7A68A"/>
                </a:solidFill>
              </a:rPr>
              <a:t>5</a:t>
            </a:r>
            <a:r>
              <a:rPr lang="en-US" sz="1800" b="1" dirty="0" smtClean="0">
                <a:solidFill>
                  <a:srgbClr val="D7A68A"/>
                </a:solidFill>
              </a:rPr>
              <a:t>.</a:t>
            </a:r>
            <a:r>
              <a:rPr lang="ru-RU" sz="1800" b="1" dirty="0" smtClean="0">
                <a:solidFill>
                  <a:srgbClr val="D7A68A"/>
                </a:solidFill>
              </a:rPr>
              <a:t> </a:t>
            </a:r>
            <a:r>
              <a:rPr lang="ru-RU" sz="1800" dirty="0" smtClean="0">
                <a:solidFill>
                  <a:srgbClr val="D7A68A"/>
                </a:solidFill>
              </a:rPr>
              <a:t>Способствует укреплению иммунитета</a:t>
            </a:r>
            <a:r>
              <a:rPr lang="en-US" sz="1800" dirty="0" smtClean="0">
                <a:solidFill>
                  <a:srgbClr val="D7A68A"/>
                </a:solidFill>
              </a:rPr>
              <a:t>.</a:t>
            </a:r>
            <a:endParaRPr lang="ru-RU" sz="1800" dirty="0">
              <a:solidFill>
                <a:srgbClr val="D7A68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2634" y="544443"/>
            <a:ext cx="3206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C704B"/>
                </a:solidFill>
                <a:latin typeface="Century Gothic (Основной текст)"/>
              </a:rPr>
              <a:t>ВАЖНО!</a:t>
            </a:r>
            <a:endParaRPr lang="ru-RU" sz="3600" b="1" dirty="0">
              <a:solidFill>
                <a:srgbClr val="9C704B"/>
              </a:solidFill>
              <a:latin typeface="Century Gothic (Основной текст)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2971" r="3049" b="5446"/>
          <a:stretch/>
        </p:blipFill>
        <p:spPr>
          <a:xfrm>
            <a:off x="950651" y="4595588"/>
            <a:ext cx="4112415" cy="2355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doesgodexist.today/wp-content/uploads/2018/07/Oxygen-Molecu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b="12569"/>
          <a:stretch/>
        </p:blipFill>
        <p:spPr bwMode="auto">
          <a:xfrm>
            <a:off x="950651" y="714648"/>
            <a:ext cx="4112415" cy="3113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1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531428" y="2944747"/>
            <a:ext cx="3918855" cy="2657767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9C704B"/>
                </a:solidFill>
                <a:latin typeface="Century Gothic (Основной текст)"/>
              </a:rPr>
              <a:t>КОНТАКТЫ:</a:t>
            </a:r>
          </a:p>
          <a:p>
            <a:pPr>
              <a:lnSpc>
                <a:spcPct val="100000"/>
              </a:lnSpc>
            </a:pPr>
            <a:endParaRPr lang="ru-RU" sz="2800" b="1" dirty="0">
              <a:solidFill>
                <a:srgbClr val="9C704B"/>
              </a:solidFill>
            </a:endParaRPr>
          </a:p>
          <a:p>
            <a:pPr>
              <a:lnSpc>
                <a:spcPct val="100000"/>
              </a:lnSpc>
            </a:pPr>
            <a:endParaRPr lang="ru-RU" sz="2800" u="sng" dirty="0">
              <a:solidFill>
                <a:srgbClr val="D7A68A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D7A68A"/>
                </a:solidFill>
              </a:rPr>
              <a:t>Контактное лицо: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D7A68A"/>
                </a:solidFill>
              </a:rPr>
              <a:t>Тел.: </a:t>
            </a:r>
            <a:r>
              <a:rPr lang="ru-RU" sz="1800" b="1" dirty="0" smtClean="0">
                <a:solidFill>
                  <a:srgbClr val="D7A68A"/>
                </a:solidFill>
              </a:rPr>
              <a:t> </a:t>
            </a:r>
            <a:endParaRPr lang="ru-RU" sz="1800" b="1" dirty="0">
              <a:solidFill>
                <a:srgbClr val="D7A68A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D7A68A"/>
                </a:solidFill>
              </a:rPr>
              <a:t>Сайт: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rgbClr val="D7A68A"/>
                </a:solidFill>
              </a:rPr>
              <a:t>E-mail:</a:t>
            </a:r>
            <a:endParaRPr lang="ru-RU" sz="1800" b="1" dirty="0" smtClean="0">
              <a:solidFill>
                <a:srgbClr val="D7A68A"/>
              </a:solidFill>
            </a:endParaRP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D7A68A"/>
              </a:solidFill>
            </a:endParaRPr>
          </a:p>
          <a:p>
            <a:pPr>
              <a:lnSpc>
                <a:spcPct val="100000"/>
              </a:lnSpc>
            </a:pPr>
            <a:endParaRPr lang="ru-RU" sz="1800" b="1" dirty="0" smtClean="0">
              <a:solidFill>
                <a:srgbClr val="D7A68A"/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1" dirty="0">
              <a:solidFill>
                <a:srgbClr val="D7A68A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73654" y="3993004"/>
            <a:ext cx="3976629" cy="1609510"/>
          </a:xfrm>
          <a:prstGeom prst="round2DiagRect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87956" y="6049210"/>
            <a:ext cx="3205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9C704B"/>
                </a:solidFill>
                <a:latin typeface="Century Gothic (Основной текст)"/>
              </a:rPr>
              <a:t>БЛАГОДАРИМ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9C704B"/>
                </a:solidFill>
                <a:latin typeface="Century Gothic (Основной текст)"/>
              </a:rPr>
              <a:t>ЗА </a:t>
            </a:r>
            <a:r>
              <a:rPr lang="ru-RU" sz="2800" dirty="0">
                <a:solidFill>
                  <a:srgbClr val="9C704B"/>
                </a:solidFill>
                <a:latin typeface="Century Gothic (Основной текст)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167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572125"/>
            <a:ext cx="4286250" cy="1871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572125"/>
            <a:ext cx="4286250" cy="1871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9" y="6629229"/>
            <a:ext cx="3610804" cy="4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6" y="5906129"/>
            <a:ext cx="3828571" cy="5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6550" y="3770333"/>
            <a:ext cx="285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C704B"/>
                </a:solidFill>
                <a:latin typeface="Century Gothic (Основной текст)"/>
              </a:rPr>
              <a:t>Made</a:t>
            </a:r>
          </a:p>
          <a:p>
            <a:pPr algn="ctr"/>
            <a:r>
              <a:rPr lang="en-US" sz="3600" dirty="0" smtClean="0">
                <a:solidFill>
                  <a:srgbClr val="9C704B"/>
                </a:solidFill>
                <a:latin typeface="Century Gothic (Основной текст)"/>
              </a:rPr>
              <a:t>in </a:t>
            </a:r>
            <a:r>
              <a:rPr lang="en-US" sz="3600" dirty="0">
                <a:solidFill>
                  <a:srgbClr val="9C704B"/>
                </a:solidFill>
                <a:latin typeface="Century Gothic (Основной текст)"/>
              </a:rPr>
              <a:t>Japan</a:t>
            </a:r>
            <a:endParaRPr lang="en-US" sz="3600" dirty="0" smtClean="0">
              <a:solidFill>
                <a:srgbClr val="9C704B"/>
              </a:solidFill>
              <a:latin typeface="Century Gothic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1497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49" y="869971"/>
            <a:ext cx="368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C704B"/>
                </a:solidFill>
                <a:latin typeface="Century Gothic (Основной текст)"/>
              </a:rPr>
              <a:t>Сделано</a:t>
            </a:r>
          </a:p>
          <a:p>
            <a:r>
              <a:rPr lang="ru-RU" sz="4400" dirty="0" smtClean="0">
                <a:solidFill>
                  <a:srgbClr val="9C704B"/>
                </a:solidFill>
                <a:latin typeface="Century Gothic (Основной текст)"/>
              </a:rPr>
              <a:t>в Японии!</a:t>
            </a:r>
            <a:endParaRPr lang="en-US" sz="4400" dirty="0" smtClean="0">
              <a:solidFill>
                <a:srgbClr val="9C704B"/>
              </a:solidFill>
              <a:latin typeface="Century Gothic (Основной текст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9" y="4039993"/>
            <a:ext cx="4432434" cy="3005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598507"/>
            <a:ext cx="3860934" cy="255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65093" y="3028746"/>
            <a:ext cx="3900487" cy="268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Современные 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научные достижения </a:t>
            </a: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в сочетании 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rgbClr val="D7A68A"/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 многовековыми традициями!</a:t>
            </a:r>
          </a:p>
          <a:p>
            <a:pPr>
              <a:lnSpc>
                <a:spcPct val="114000"/>
              </a:lnSpc>
            </a:pPr>
            <a:endParaRPr lang="ru-RU" sz="2000" b="1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endParaRPr lang="ru-RU" sz="2000" b="1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rgbClr val="D7A68A"/>
                </a:solidFill>
                <a:latin typeface="+mj-lt"/>
              </a:rPr>
              <a:t>ЭТО КАЧЕСТВО, 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rgbClr val="D7A68A"/>
                </a:solidFill>
                <a:latin typeface="+mj-lt"/>
              </a:rPr>
              <a:t>ПРОВЕРЕННОЕ </a:t>
            </a:r>
            <a:r>
              <a:rPr lang="ru-RU" sz="2400" b="1" dirty="0" smtClean="0">
                <a:solidFill>
                  <a:srgbClr val="D7A68A"/>
                </a:solidFill>
                <a:latin typeface="+mj-lt"/>
              </a:rPr>
              <a:t>ВРЕМЕНЕМ!</a:t>
            </a:r>
            <a:endParaRPr lang="ru-RU" sz="2400" b="1" dirty="0">
              <a:solidFill>
                <a:srgbClr val="D7A6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33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25" y="570235"/>
            <a:ext cx="4013650" cy="277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93227" y="1179533"/>
            <a:ext cx="3424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C704B"/>
                </a:solidFill>
                <a:latin typeface="Century Gothic (Основной текст)"/>
              </a:rPr>
              <a:t>Luxury</a:t>
            </a:r>
            <a:r>
              <a:rPr lang="en-US" sz="6000" dirty="0" smtClean="0">
                <a:solidFill>
                  <a:srgbClr val="9C704B"/>
                </a:solidFill>
                <a:latin typeface="Century Gothic (Основной текст)"/>
              </a:rPr>
              <a:t>: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6" y="3978728"/>
            <a:ext cx="5126969" cy="3069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6469092" y="2195196"/>
            <a:ext cx="3921889" cy="3770263"/>
            <a:chOff x="6294921" y="2093596"/>
            <a:chExt cx="3921889" cy="37702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785894" y="3345128"/>
              <a:ext cx="24309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spc="300" dirty="0" err="1" smtClean="0">
                  <a:solidFill>
                    <a:srgbClr val="D7A68A"/>
                  </a:solidFill>
                </a:rPr>
                <a:t>омфорт</a:t>
              </a:r>
              <a:endParaRPr lang="ru-RU" sz="3600" spc="300" dirty="0">
                <a:solidFill>
                  <a:srgbClr val="D7A68A"/>
                </a:solidFill>
              </a:endParaRPr>
            </a:p>
            <a:p>
              <a:r>
                <a:rPr lang="ru-RU" sz="3600" spc="300" dirty="0" err="1" smtClean="0">
                  <a:solidFill>
                    <a:srgbClr val="D7A68A"/>
                  </a:solidFill>
                </a:rPr>
                <a:t>ачество</a:t>
              </a:r>
              <a:endParaRPr lang="ru-RU" sz="3600" spc="300" dirty="0">
                <a:solidFill>
                  <a:srgbClr val="D7A68A"/>
                </a:solidFill>
              </a:endParaRPr>
            </a:p>
            <a:p>
              <a:r>
                <a:rPr lang="ru-RU" sz="3600" spc="300" dirty="0" err="1" smtClean="0">
                  <a:solidFill>
                    <a:srgbClr val="D7A68A"/>
                  </a:solidFill>
                </a:rPr>
                <a:t>расота</a:t>
              </a:r>
              <a:endParaRPr lang="ru-RU" sz="3600" spc="300" dirty="0">
                <a:solidFill>
                  <a:srgbClr val="D7A68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94921" y="2093596"/>
              <a:ext cx="1611670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3900" dirty="0" smtClean="0">
                  <a:solidFill>
                    <a:srgbClr val="D7A68A"/>
                  </a:solidFill>
                </a:rPr>
                <a:t>к</a:t>
              </a:r>
              <a:endParaRPr lang="ru-RU" sz="23900" dirty="0">
                <a:solidFill>
                  <a:srgbClr val="D7A68A"/>
                </a:solidFill>
              </a:endParaRPr>
            </a:p>
          </p:txBody>
        </p:sp>
      </p:grp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42743" y="3210859"/>
            <a:ext cx="3925207" cy="2377141"/>
          </a:xfrm>
          <a:prstGeom prst="round2DiagRect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4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572125"/>
            <a:ext cx="4286250" cy="1871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572125"/>
            <a:ext cx="4286250" cy="1871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9" y="6629229"/>
            <a:ext cx="3610804" cy="4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6" y="5906129"/>
            <a:ext cx="3828571" cy="5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8093" y="848988"/>
            <a:ext cx="3241221" cy="458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2000" b="1" i="1" dirty="0">
              <a:solidFill>
                <a:srgbClr val="9C704B"/>
              </a:solidFill>
              <a:latin typeface="Century Gothic (Основной текст)"/>
              <a:ea typeface="Apple Chancery" charset="0"/>
              <a:cs typeface="Apple Chancery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9C704B"/>
                </a:solidFill>
                <a:latin typeface="Century Gothic (Основной текст)"/>
              </a:rPr>
              <a:t>Double </a:t>
            </a:r>
            <a:r>
              <a:rPr lang="en-US" sz="3200" dirty="0" smtClean="0">
                <a:solidFill>
                  <a:srgbClr val="9C704B"/>
                </a:solidFill>
                <a:latin typeface="Century Gothic (Основной текст)"/>
              </a:rPr>
              <a:t>Luxury</a:t>
            </a:r>
            <a:r>
              <a:rPr lang="ru-RU" sz="3200" dirty="0" smtClean="0">
                <a:solidFill>
                  <a:srgbClr val="9C704B"/>
                </a:solidFill>
                <a:latin typeface="Century Gothic (Основной текст)"/>
              </a:rPr>
              <a:t>:</a:t>
            </a:r>
            <a:r>
              <a:rPr lang="en-US" sz="2400" dirty="0" smtClean="0">
                <a:solidFill>
                  <a:srgbClr val="9C704B"/>
                </a:solidFill>
                <a:latin typeface="Century Gothic (Основной текст)"/>
              </a:rPr>
              <a:t> </a:t>
            </a:r>
          </a:p>
          <a:p>
            <a:pPr>
              <a:lnSpc>
                <a:spcPct val="114000"/>
              </a:lnSpc>
            </a:pPr>
            <a:endParaRPr lang="en-US" sz="2400" dirty="0">
              <a:solidFill>
                <a:srgbClr val="9C704B"/>
              </a:solidFill>
              <a:latin typeface="Century Gothic (Основной текст)"/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многофункциональное 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косметическое средство, </a:t>
            </a:r>
            <a:endParaRPr lang="ru-RU" sz="2000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в 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составе которого содержится органический </a:t>
            </a:r>
            <a:endParaRPr lang="ru-RU" sz="2000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D7A68A"/>
                </a:solidFill>
                <a:latin typeface="+mj-lt"/>
              </a:rPr>
              <a:t>германий</a:t>
            </a:r>
            <a:r>
              <a:rPr lang="en-US" sz="2000" dirty="0">
                <a:solidFill>
                  <a:srgbClr val="D7A68A"/>
                </a:solidFill>
                <a:latin typeface="+mj-lt"/>
              </a:rPr>
              <a:t>,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D7A68A"/>
                </a:solidFill>
                <a:latin typeface="+mj-lt"/>
              </a:rPr>
              <a:t>сквален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 </a:t>
            </a:r>
            <a:endParaRPr lang="ru-RU" sz="2000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и 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множество других косметических компонентов</a:t>
            </a:r>
            <a:r>
              <a:rPr lang="en-US" sz="2000" dirty="0">
                <a:solidFill>
                  <a:srgbClr val="D7A68A"/>
                </a:solidFill>
                <a:latin typeface="+mj-lt"/>
              </a:rPr>
              <a:t> </a:t>
            </a:r>
            <a:endParaRPr lang="ru-RU" sz="2000" dirty="0" smtClean="0">
              <a:solidFill>
                <a:srgbClr val="D7A68A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rgbClr val="D7A68A"/>
                </a:solidFill>
                <a:latin typeface="+mj-lt"/>
              </a:rPr>
              <a:t>по </a:t>
            </a:r>
            <a:r>
              <a:rPr lang="ru-RU" sz="2000" dirty="0">
                <a:solidFill>
                  <a:srgbClr val="D7A68A"/>
                </a:solidFill>
                <a:latin typeface="+mj-lt"/>
              </a:rPr>
              <a:t>принципу </a:t>
            </a:r>
            <a:r>
              <a:rPr lang="ru-RU" sz="2000" b="1" dirty="0">
                <a:solidFill>
                  <a:srgbClr val="D7A68A"/>
                </a:solidFill>
                <a:latin typeface="+mj-lt"/>
              </a:rPr>
              <a:t>«все </a:t>
            </a:r>
            <a:r>
              <a:rPr lang="ru-RU" sz="2000" b="1" dirty="0" smtClean="0">
                <a:solidFill>
                  <a:srgbClr val="D7A68A"/>
                </a:solidFill>
                <a:latin typeface="+mj-lt"/>
              </a:rPr>
              <a:t>в </a:t>
            </a:r>
            <a:r>
              <a:rPr lang="ru-RU" sz="2000" b="1" dirty="0">
                <a:solidFill>
                  <a:srgbClr val="D7A68A"/>
                </a:solidFill>
                <a:latin typeface="+mj-lt"/>
              </a:rPr>
              <a:t>одном».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198" y="6504890"/>
            <a:ext cx="975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400" dirty="0">
                <a:solidFill>
                  <a:srgbClr val="CD3F73"/>
                </a:solidFill>
                <a:latin typeface="+mj-lt"/>
                <a:ea typeface="Arial" charset="0"/>
                <a:cs typeface="Arial" charset="0"/>
              </a:rPr>
              <a:t>Благодаря данным компонентам крем-гель великолепно сочетает в себе свойства лосьона, косметической сыворотки и молочка</a:t>
            </a:r>
            <a:r>
              <a:rPr lang="en-US" sz="2400" dirty="0">
                <a:solidFill>
                  <a:srgbClr val="CD3F73"/>
                </a:solidFill>
                <a:latin typeface="+mj-lt"/>
                <a:ea typeface="Arial" charset="0"/>
                <a:cs typeface="Arial" charset="0"/>
              </a:rPr>
              <a:t>.</a:t>
            </a:r>
            <a:endParaRPr lang="ru-RU" sz="2400" dirty="0">
              <a:solidFill>
                <a:srgbClr val="CD3F73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r="11765" b="20976"/>
          <a:stretch/>
        </p:blipFill>
        <p:spPr>
          <a:xfrm>
            <a:off x="0" y="-1"/>
            <a:ext cx="6972300" cy="62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5999" y="376034"/>
            <a:ext cx="4354287" cy="128089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9C704B"/>
                </a:solidFill>
                <a:latin typeface="Century Gothic (Основной текст)"/>
              </a:rPr>
              <a:t>Удобный флакон</a:t>
            </a:r>
            <a:endParaRPr lang="en-US" sz="3200" dirty="0" smtClean="0">
              <a:solidFill>
                <a:srgbClr val="9C704B"/>
              </a:solidFill>
              <a:latin typeface="Century Gothic (Основной текст)"/>
            </a:endParaRPr>
          </a:p>
          <a:p>
            <a:r>
              <a:rPr lang="ru-RU" sz="3200" dirty="0" smtClean="0">
                <a:solidFill>
                  <a:srgbClr val="9C704B"/>
                </a:solidFill>
                <a:latin typeface="Century Gothic (Основной текст)"/>
              </a:rPr>
              <a:t>с вакуумной помпой:</a:t>
            </a:r>
            <a:endParaRPr lang="ru-RU" sz="3200" dirty="0">
              <a:solidFill>
                <a:srgbClr val="9C704B"/>
              </a:solidFill>
              <a:latin typeface="Century Gothic (Основной текст)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241" r="29594" b="9744"/>
          <a:stretch/>
        </p:blipFill>
        <p:spPr>
          <a:xfrm>
            <a:off x="464456" y="1130883"/>
            <a:ext cx="4949371" cy="574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6955969" y="1847953"/>
            <a:ext cx="3180359" cy="4567362"/>
            <a:chOff x="6955969" y="1722125"/>
            <a:chExt cx="3180359" cy="4567362"/>
          </a:xfrm>
        </p:grpSpPr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6955969" y="1722125"/>
              <a:ext cx="3077029" cy="1128574"/>
            </a:xfrm>
            <a:prstGeom prst="round2DiagRect">
              <a:avLst/>
            </a:prstGeom>
            <a:noFill/>
            <a:ln w="57150">
              <a:solidFill>
                <a:srgbClr val="D7A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2480" y="1841018"/>
              <a:ext cx="265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D7A68A"/>
                  </a:solidFill>
                  <a:latin typeface="+mj-lt"/>
                </a:rPr>
                <a:t>Экономичное</a:t>
              </a:r>
            </a:p>
            <a:p>
              <a:r>
                <a:rPr lang="ru-RU" sz="2400" dirty="0" smtClean="0">
                  <a:solidFill>
                    <a:srgbClr val="D7A68A"/>
                  </a:solidFill>
                  <a:latin typeface="+mj-lt"/>
                </a:rPr>
                <a:t>использование</a:t>
              </a:r>
              <a:endParaRPr lang="ru-RU" sz="2400" dirty="0">
                <a:solidFill>
                  <a:srgbClr val="D7A68A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4783" y="3578429"/>
              <a:ext cx="3011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D7A68A"/>
                  </a:solidFill>
                  <a:latin typeface="+mj-lt"/>
                </a:rPr>
                <a:t>Отсутствие </a:t>
              </a:r>
              <a:endParaRPr lang="ru-RU" sz="2400" dirty="0" smtClean="0">
                <a:solidFill>
                  <a:srgbClr val="D7A68A"/>
                </a:solidFill>
                <a:latin typeface="+mj-lt"/>
              </a:endParaRPr>
            </a:p>
            <a:p>
              <a:r>
                <a:rPr lang="ru-RU" sz="2400" dirty="0" smtClean="0">
                  <a:solidFill>
                    <a:srgbClr val="D7A68A"/>
                  </a:solidFill>
                  <a:latin typeface="+mj-lt"/>
                </a:rPr>
                <a:t>контакта с </a:t>
              </a:r>
              <a:r>
                <a:rPr lang="ru-RU" sz="2400" dirty="0">
                  <a:solidFill>
                    <a:srgbClr val="D7A68A"/>
                  </a:solidFill>
                  <a:latin typeface="+mj-lt"/>
                </a:rPr>
                <a:t>воздухом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4783" y="5309701"/>
              <a:ext cx="2739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D7A68A"/>
                  </a:solidFill>
                  <a:latin typeface="+mj-lt"/>
                </a:rPr>
                <a:t>Защита от внешних </a:t>
              </a:r>
              <a:r>
                <a:rPr lang="ru-RU" sz="2400" dirty="0" smtClean="0">
                  <a:solidFill>
                    <a:srgbClr val="D7A68A"/>
                  </a:solidFill>
                  <a:latin typeface="+mj-lt"/>
                </a:rPr>
                <a:t>загрязнений </a:t>
              </a:r>
              <a:endParaRPr lang="ru-RU" sz="2400" dirty="0">
                <a:solidFill>
                  <a:srgbClr val="D7A68A"/>
                </a:solidFill>
                <a:latin typeface="+mj-lt"/>
              </a:endParaRP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6955969" y="3446588"/>
              <a:ext cx="3077029" cy="1128574"/>
            </a:xfrm>
            <a:prstGeom prst="round2DiagRect">
              <a:avLst/>
            </a:prstGeom>
            <a:noFill/>
            <a:ln w="57150">
              <a:solidFill>
                <a:srgbClr val="D7A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6955969" y="5160913"/>
              <a:ext cx="3077029" cy="1128574"/>
            </a:xfrm>
            <a:prstGeom prst="round2DiagRect">
              <a:avLst/>
            </a:prstGeom>
            <a:noFill/>
            <a:ln w="57150">
              <a:solidFill>
                <a:srgbClr val="D7A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5863771" y="2177143"/>
            <a:ext cx="711200" cy="449943"/>
          </a:xfrm>
          <a:prstGeom prst="rightArrow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863771" y="3894785"/>
            <a:ext cx="711200" cy="449943"/>
          </a:xfrm>
          <a:prstGeom prst="rightArrow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863771" y="5626055"/>
            <a:ext cx="711200" cy="449943"/>
          </a:xfrm>
          <a:prstGeom prst="rightArrow">
            <a:avLst/>
          </a:prstGeom>
          <a:noFill/>
          <a:ln w="57150">
            <a:solidFill>
              <a:srgbClr val="D7A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3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328229" y="1620153"/>
            <a:ext cx="4049486" cy="5143504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7100" dirty="0" smtClean="0">
                <a:solidFill>
                  <a:srgbClr val="9C704B"/>
                </a:solidFill>
                <a:latin typeface="Century Gothic (Основной текст)"/>
              </a:rPr>
              <a:t>Крем-гель</a:t>
            </a:r>
          </a:p>
          <a:p>
            <a:pPr>
              <a:lnSpc>
                <a:spcPct val="120000"/>
              </a:lnSpc>
            </a:pPr>
            <a:r>
              <a:rPr lang="en-US" sz="7100" dirty="0" smtClean="0">
                <a:solidFill>
                  <a:srgbClr val="9C704B"/>
                </a:solidFill>
                <a:latin typeface="Century Gothic (Основной текст)"/>
              </a:rPr>
              <a:t>DOUBLE LUXURY:</a:t>
            </a:r>
            <a:endParaRPr lang="ru-RU" sz="7100" dirty="0" smtClean="0">
              <a:solidFill>
                <a:srgbClr val="9C704B"/>
              </a:solidFill>
              <a:latin typeface="Century Gothic (Основной текст)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D7A68A"/>
                </a:solidFill>
              </a:rPr>
              <a:t> </a:t>
            </a:r>
            <a:br>
              <a:rPr lang="en-US" dirty="0" smtClean="0">
                <a:solidFill>
                  <a:srgbClr val="D7A68A"/>
                </a:solidFill>
              </a:rPr>
            </a:br>
            <a:r>
              <a:rPr lang="ru-RU" b="1" dirty="0" smtClean="0">
                <a:solidFill>
                  <a:srgbClr val="D7A68A"/>
                </a:solidFill>
              </a:rPr>
              <a:t>1. </a:t>
            </a:r>
            <a:r>
              <a:rPr lang="ru-RU" sz="5300" b="1" dirty="0" smtClean="0">
                <a:solidFill>
                  <a:srgbClr val="D7A68A"/>
                </a:solidFill>
              </a:rPr>
              <a:t>УНИКАЛЕН </a:t>
            </a:r>
          </a:p>
          <a:p>
            <a:pPr>
              <a:lnSpc>
                <a:spcPct val="120000"/>
              </a:lnSpc>
            </a:pPr>
            <a:endParaRPr lang="ru-RU" sz="5300" b="1" dirty="0">
              <a:solidFill>
                <a:srgbClr val="D7A68A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300" dirty="0" smtClean="0">
                <a:solidFill>
                  <a:srgbClr val="D7A68A"/>
                </a:solidFill>
              </a:rPr>
              <a:t>Благодаря активным ингредиентам</a:t>
            </a:r>
            <a:r>
              <a:rPr lang="en-US" sz="5300" dirty="0" smtClean="0">
                <a:solidFill>
                  <a:srgbClr val="D7A68A"/>
                </a:solidFill>
              </a:rPr>
              <a:t>,</a:t>
            </a:r>
            <a:r>
              <a:rPr lang="ru-RU" sz="5300" dirty="0" smtClean="0">
                <a:solidFill>
                  <a:srgbClr val="D7A68A"/>
                </a:solidFill>
              </a:rPr>
              <a:t> таким</a:t>
            </a:r>
            <a:r>
              <a:rPr lang="en-US" sz="5300" dirty="0" smtClean="0">
                <a:solidFill>
                  <a:srgbClr val="D7A68A"/>
                </a:solidFill>
              </a:rPr>
              <a:t>,</a:t>
            </a:r>
            <a:r>
              <a:rPr lang="ru-RU" sz="5300" dirty="0" smtClean="0">
                <a:solidFill>
                  <a:srgbClr val="D7A68A"/>
                </a:solidFill>
              </a:rPr>
              <a:t> как органический германий</a:t>
            </a:r>
            <a:r>
              <a:rPr lang="en-US" sz="5300" dirty="0" smtClean="0">
                <a:solidFill>
                  <a:srgbClr val="D7A68A"/>
                </a:solidFill>
              </a:rPr>
              <a:t>,</a:t>
            </a:r>
            <a:r>
              <a:rPr lang="ru-RU" sz="5300" dirty="0" smtClean="0">
                <a:solidFill>
                  <a:srgbClr val="D7A68A"/>
                </a:solidFill>
              </a:rPr>
              <a:t> </a:t>
            </a:r>
            <a:r>
              <a:rPr lang="ru-RU" sz="5300" dirty="0" err="1" smtClean="0">
                <a:solidFill>
                  <a:srgbClr val="D7A68A"/>
                </a:solidFill>
              </a:rPr>
              <a:t>сквален</a:t>
            </a:r>
            <a:r>
              <a:rPr lang="en-US" sz="5300" dirty="0" smtClean="0">
                <a:solidFill>
                  <a:srgbClr val="D7A68A"/>
                </a:solidFill>
              </a:rPr>
              <a:t>,</a:t>
            </a:r>
            <a:r>
              <a:rPr lang="ru-RU" sz="5300" dirty="0" smtClean="0">
                <a:solidFill>
                  <a:srgbClr val="D7A68A"/>
                </a:solidFill>
              </a:rPr>
              <a:t> экстракт женьшеня обыкновенного</a:t>
            </a:r>
            <a:r>
              <a:rPr lang="en-US" sz="5300" dirty="0" smtClean="0">
                <a:solidFill>
                  <a:srgbClr val="D7A68A"/>
                </a:solidFill>
              </a:rPr>
              <a:t>,</a:t>
            </a:r>
            <a:r>
              <a:rPr lang="ru-RU" sz="5300" dirty="0" smtClean="0">
                <a:solidFill>
                  <a:srgbClr val="D7A68A"/>
                </a:solidFill>
              </a:rPr>
              <a:t> экстракт гриба </a:t>
            </a:r>
            <a:r>
              <a:rPr lang="ru-RU" sz="5300" dirty="0" err="1" smtClean="0">
                <a:solidFill>
                  <a:srgbClr val="D7A68A"/>
                </a:solidFill>
              </a:rPr>
              <a:t>шиитаке</a:t>
            </a:r>
            <a:r>
              <a:rPr lang="ru-RU" sz="5300" dirty="0" smtClean="0">
                <a:solidFill>
                  <a:srgbClr val="D7A68A"/>
                </a:solidFill>
              </a:rPr>
              <a:t> и т</a:t>
            </a:r>
            <a:r>
              <a:rPr lang="en-US" sz="5300" dirty="0" smtClean="0">
                <a:solidFill>
                  <a:srgbClr val="D7A68A"/>
                </a:solidFill>
              </a:rPr>
              <a:t>.</a:t>
            </a:r>
            <a:r>
              <a:rPr lang="ru-RU" sz="5300" dirty="0" smtClean="0">
                <a:solidFill>
                  <a:srgbClr val="D7A68A"/>
                </a:solidFill>
              </a:rPr>
              <a:t>д</a:t>
            </a:r>
            <a:r>
              <a:rPr lang="en-US" sz="5300" dirty="0" smtClean="0">
                <a:solidFill>
                  <a:srgbClr val="D7A68A"/>
                </a:solidFill>
              </a:rPr>
              <a:t>.</a:t>
            </a:r>
            <a:r>
              <a:rPr lang="en-US" dirty="0" smtClean="0">
                <a:solidFill>
                  <a:srgbClr val="D7A68A"/>
                </a:solidFill>
              </a:rPr>
              <a:t/>
            </a:r>
            <a:br>
              <a:rPr lang="en-US" dirty="0" smtClean="0">
                <a:solidFill>
                  <a:srgbClr val="D7A68A"/>
                </a:solidFill>
              </a:rPr>
            </a:br>
            <a:r>
              <a:rPr lang="en-US" dirty="0" smtClean="0">
                <a:solidFill>
                  <a:srgbClr val="D7A68A"/>
                </a:solidFill>
              </a:rPr>
              <a:t/>
            </a:r>
            <a:br>
              <a:rPr lang="en-US" dirty="0" smtClean="0">
                <a:solidFill>
                  <a:srgbClr val="D7A68A"/>
                </a:solidFill>
              </a:rPr>
            </a:br>
            <a:endParaRPr lang="ru-RU" dirty="0">
              <a:solidFill>
                <a:srgbClr val="D7A68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/>
          <a:stretch/>
        </p:blipFill>
        <p:spPr>
          <a:xfrm>
            <a:off x="464456" y="734779"/>
            <a:ext cx="5138467" cy="6028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72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386285" y="1620153"/>
            <a:ext cx="3991429" cy="514350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6100" dirty="0" smtClean="0">
                <a:solidFill>
                  <a:srgbClr val="9C704B"/>
                </a:solidFill>
                <a:latin typeface="Century Gothic (Основной текст)"/>
              </a:rPr>
              <a:t>Крем-гель</a:t>
            </a:r>
          </a:p>
          <a:p>
            <a:pPr>
              <a:lnSpc>
                <a:spcPct val="120000"/>
              </a:lnSpc>
            </a:pPr>
            <a:r>
              <a:rPr lang="en-US" sz="6100" dirty="0" smtClean="0">
                <a:solidFill>
                  <a:srgbClr val="9C704B"/>
                </a:solidFill>
                <a:latin typeface="Century Gothic (Основной текст)"/>
              </a:rPr>
              <a:t>DOUBLE LUXURY:</a:t>
            </a:r>
            <a:endParaRPr lang="ru-RU" sz="6100" dirty="0" smtClean="0">
              <a:solidFill>
                <a:srgbClr val="9C704B"/>
              </a:solidFill>
              <a:latin typeface="Century Gothic (Основной текст)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D7A68A"/>
                </a:solidFill>
              </a:rPr>
              <a:t> </a:t>
            </a:r>
            <a:br>
              <a:rPr lang="en-US" dirty="0" smtClean="0">
                <a:solidFill>
                  <a:srgbClr val="D7A68A"/>
                </a:solidFill>
              </a:rPr>
            </a:br>
            <a:r>
              <a:rPr lang="ru-RU" sz="4600" b="1" dirty="0" smtClean="0">
                <a:solidFill>
                  <a:srgbClr val="D7A68A"/>
                </a:solidFill>
              </a:rPr>
              <a:t>2. УНИВЕРСАЛЕН </a:t>
            </a:r>
          </a:p>
          <a:p>
            <a:pPr>
              <a:lnSpc>
                <a:spcPct val="120000"/>
              </a:lnSpc>
            </a:pPr>
            <a:endParaRPr lang="ru-RU" sz="4600" b="1" dirty="0">
              <a:solidFill>
                <a:srgbClr val="D7A68A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600" dirty="0" smtClean="0">
                <a:solidFill>
                  <a:srgbClr val="D7A68A"/>
                </a:solidFill>
              </a:rPr>
              <a:t>Он подходит </a:t>
            </a:r>
            <a:r>
              <a:rPr lang="ru-RU" sz="4600" dirty="0">
                <a:solidFill>
                  <a:srgbClr val="D7A68A"/>
                </a:solidFill>
              </a:rPr>
              <a:t>как </a:t>
            </a:r>
            <a:r>
              <a:rPr lang="ru-RU" sz="4600" dirty="0" smtClean="0">
                <a:solidFill>
                  <a:srgbClr val="D7A68A"/>
                </a:solidFill>
              </a:rPr>
              <a:t>женщинам, </a:t>
            </a:r>
            <a:r>
              <a:rPr lang="ru-RU" sz="4600" dirty="0">
                <a:solidFill>
                  <a:srgbClr val="D7A68A"/>
                </a:solidFill>
              </a:rPr>
              <a:t>так и мужчинам всех </a:t>
            </a:r>
            <a:r>
              <a:rPr lang="ru-RU" sz="4600" dirty="0" smtClean="0">
                <a:solidFill>
                  <a:srgbClr val="D7A68A"/>
                </a:solidFill>
              </a:rPr>
              <a:t>возрастов.</a:t>
            </a:r>
            <a:r>
              <a:rPr lang="en-US" sz="4600" dirty="0" smtClean="0">
                <a:solidFill>
                  <a:srgbClr val="D7A68A"/>
                </a:solidFill>
              </a:rPr>
              <a:t/>
            </a:r>
            <a:br>
              <a:rPr lang="en-US" sz="4600" dirty="0" smtClean="0">
                <a:solidFill>
                  <a:srgbClr val="D7A68A"/>
                </a:solidFill>
              </a:rPr>
            </a:br>
            <a:r>
              <a:rPr lang="en-US" dirty="0" smtClean="0">
                <a:solidFill>
                  <a:srgbClr val="D7A68A"/>
                </a:solidFill>
              </a:rPr>
              <a:t/>
            </a:r>
            <a:br>
              <a:rPr lang="en-US" dirty="0" smtClean="0">
                <a:solidFill>
                  <a:srgbClr val="D7A68A"/>
                </a:solidFill>
              </a:rPr>
            </a:br>
            <a:endParaRPr lang="ru-RU" dirty="0">
              <a:solidFill>
                <a:srgbClr val="D7A68A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4" y="2693840"/>
            <a:ext cx="2834515" cy="1989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3" y="336908"/>
            <a:ext cx="3106230" cy="1839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3" y="5207659"/>
            <a:ext cx="2844348" cy="1972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535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293</Words>
  <Application>Microsoft Office PowerPoint</Application>
  <PresentationFormat>Произвольный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Apple Chancery</vt:lpstr>
      <vt:lpstr>Arial</vt:lpstr>
      <vt:lpstr>Calibri</vt:lpstr>
      <vt:lpstr>Calibri Light</vt:lpstr>
      <vt:lpstr>Century Gothic (Основной текст)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2019-04-09T10:59:29Z</dcterms:created>
  <dcterms:modified xsi:type="dcterms:W3CDTF">2019-04-10T10:16:41Z</dcterms:modified>
</cp:coreProperties>
</file>